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63" r:id="rId9"/>
    <p:sldId id="267" r:id="rId10"/>
    <p:sldId id="268" r:id="rId11"/>
    <p:sldId id="266" r:id="rId12"/>
    <p:sldId id="265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98" y="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82FC-4FFC-9B4B-90AE-C96BA8C7DFA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00F1-CD53-5244-BBAB-93648E45A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82FC-4FFC-9B4B-90AE-C96BA8C7DFA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00F1-CD53-5244-BBAB-93648E45A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82FC-4FFC-9B4B-90AE-C96BA8C7DFA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00F1-CD53-5244-BBAB-93648E45A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82FC-4FFC-9B4B-90AE-C96BA8C7DFA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00F1-CD53-5244-BBAB-93648E45A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82FC-4FFC-9B4B-90AE-C96BA8C7DFA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00F1-CD53-5244-BBAB-93648E45A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82FC-4FFC-9B4B-90AE-C96BA8C7DFA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00F1-CD53-5244-BBAB-93648E45A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82FC-4FFC-9B4B-90AE-C96BA8C7DFA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00F1-CD53-5244-BBAB-93648E45A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82FC-4FFC-9B4B-90AE-C96BA8C7DFA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00F1-CD53-5244-BBAB-93648E45A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82FC-4FFC-9B4B-90AE-C96BA8C7DFA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00F1-CD53-5244-BBAB-93648E45A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82FC-4FFC-9B4B-90AE-C96BA8C7DFA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00F1-CD53-5244-BBAB-93648E45A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282FC-4FFC-9B4B-90AE-C96BA8C7DFA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B00F1-CD53-5244-BBAB-93648E45A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282FC-4FFC-9B4B-90AE-C96BA8C7DFA3}" type="datetimeFigureOut">
              <a:rPr lang="en-US" smtClean="0"/>
              <a:t>8/27/2014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00F1-CD53-5244-BBAB-93648E45A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97200"/>
            <a:ext cx="7772400" cy="1470025"/>
          </a:xfrm>
        </p:spPr>
        <p:txBody>
          <a:bodyPr/>
          <a:lstStyle/>
          <a:p>
            <a:r>
              <a:rPr lang="en-US" dirty="0" smtClean="0"/>
              <a:t>2014 UA WSCC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581525"/>
            <a:ext cx="6400800" cy="1752600"/>
          </a:xfrm>
        </p:spPr>
        <p:txBody>
          <a:bodyPr/>
          <a:lstStyle/>
          <a:p>
            <a:r>
              <a:rPr lang="en-US" dirty="0" smtClean="0"/>
              <a:t>Finance Committee Report</a:t>
            </a:r>
            <a:endParaRPr lang="en-US" dirty="0"/>
          </a:p>
        </p:txBody>
      </p:sp>
      <p:pic>
        <p:nvPicPr>
          <p:cNvPr id="7" name="Picture 4" descr="http://intraweb.stockton.edu/eyos/hshs/content/images/2013%20Pics/fin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535055"/>
            <a:ext cx="3324225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592137"/>
          </a:xfrm>
        </p:spPr>
        <p:txBody>
          <a:bodyPr>
            <a:normAutofit/>
          </a:bodyPr>
          <a:lstStyle/>
          <a:p>
            <a:r>
              <a:rPr lang="en-US" sz="2400" dirty="0"/>
              <a:t>Revised 2014 P/L Part </a:t>
            </a:r>
            <a:r>
              <a:rPr lang="en-US" sz="2400" dirty="0" smtClean="0"/>
              <a:t>2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667527"/>
              </p:ext>
            </p:extLst>
          </p:nvPr>
        </p:nvGraphicFramePr>
        <p:xfrm>
          <a:off x="1828801" y="781042"/>
          <a:ext cx="5591174" cy="5781697"/>
        </p:xfrm>
        <a:graphic>
          <a:graphicData uri="http://schemas.openxmlformats.org/drawingml/2006/table">
            <a:tbl>
              <a:tblPr/>
              <a:tblGrid>
                <a:gridCol w="149221"/>
                <a:gridCol w="149221"/>
                <a:gridCol w="146891"/>
                <a:gridCol w="146891"/>
                <a:gridCol w="146891"/>
                <a:gridCol w="1706731"/>
                <a:gridCol w="503624"/>
                <a:gridCol w="438341"/>
                <a:gridCol w="438341"/>
                <a:gridCol w="214509"/>
                <a:gridCol w="438341"/>
                <a:gridCol w="438341"/>
                <a:gridCol w="149221"/>
                <a:gridCol w="524610"/>
              </a:tblGrid>
              <a:tr h="275708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Expense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708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501c3 </a:t>
                      </a:r>
                      <a:r>
                        <a:rPr lang="en-US" sz="500" b="1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Pymt</a:t>
                      </a:r>
                      <a:r>
                        <a:rPr lang="en-US" sz="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IRS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Bank fees/charges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97.25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133.25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-25.25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Office supplies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20.03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20.03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-14.03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 Box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-64.00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Postage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13.30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Printing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159.85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159.85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20.15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Speaker Travel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1,800.00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Transcripts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180.54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180.54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-90.54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656.03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970.34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1,626.37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1,766.00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139.63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3,132.00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566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Planned Expenses, None Incurred Jan-Jun 2014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Bandwidth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Literature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Marketing - show flyers for website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Pamphlets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Prudent Reserve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1,200.00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Refunds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Web Hosting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Web Improvement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Web Changes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Committee Specific Expenses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1,200.00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820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1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Identified UA/GSB Expense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656.03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970.34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1,626.37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4,244.00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8,088.00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WSC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WSC Committee Expense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2,534.78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319.90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2,854.68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WSC Lodging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8,400.00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8,400.00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748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WSC - Other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270.00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48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WSC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11,204.78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319.90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11,524.68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566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Expense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11,860.81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1,290.24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13,151.05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4,244.00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8,088.00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708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 Income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-1,812.87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6,908.70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5,095.83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2,958.00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6,316.00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Note: The Treasurer chose to collect and disburse funds on behalf of an outside event, the Vermont retreat.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$207 noted in the income section of the statement appear to be funds collected in excess of expenses for this event.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during Quarter 2. However, this net income may also be due to miscategorized WSCC or UA GSB contributions.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85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500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 baseline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baseline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*Plan not approved by GSB; constructed internally in Finance Committee</a:t>
                      </a: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54" marR="5454" marT="545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0498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2013-2014 Recap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Institution of Finance Committee</a:t>
            </a:r>
          </a:p>
          <a:p>
            <a:pPr lvl="1"/>
            <a:r>
              <a:rPr lang="en-US" sz="2000" dirty="0"/>
              <a:t>Monthly meetings every 3</a:t>
            </a:r>
            <a:r>
              <a:rPr lang="en-US" sz="2000" baseline="30000" dirty="0"/>
              <a:t>rd</a:t>
            </a:r>
            <a:r>
              <a:rPr lang="en-US" sz="2000" dirty="0"/>
              <a:t> Monday @ 7:00pm</a:t>
            </a:r>
          </a:p>
          <a:p>
            <a:pPr lvl="2"/>
            <a:r>
              <a:rPr lang="en-US" sz="2000" dirty="0"/>
              <a:t>(except when GSB </a:t>
            </a:r>
            <a:r>
              <a:rPr lang="en-US" sz="2000" dirty="0" err="1"/>
              <a:t>preceeds</a:t>
            </a:r>
            <a:r>
              <a:rPr lang="en-US" sz="2000" dirty="0"/>
              <a:t> 3</a:t>
            </a:r>
            <a:r>
              <a:rPr lang="en-US" sz="2000" baseline="30000" dirty="0"/>
              <a:t>rd</a:t>
            </a:r>
            <a:r>
              <a:rPr lang="en-US" sz="2000" dirty="0"/>
              <a:t> Monday when committee meets on 2</a:t>
            </a:r>
            <a:r>
              <a:rPr lang="en-US" sz="2000" baseline="30000" dirty="0"/>
              <a:t>nd</a:t>
            </a:r>
            <a:r>
              <a:rPr lang="en-US" sz="2000" dirty="0"/>
              <a:t> Monday) </a:t>
            </a:r>
            <a:endParaRPr lang="en-US" sz="2000" dirty="0" smtClean="0"/>
          </a:p>
          <a:p>
            <a:r>
              <a:rPr lang="en-US" sz="2000" dirty="0"/>
              <a:t>Creation of quarterly financial reports and draft spending plan</a:t>
            </a:r>
            <a:endParaRPr lang="en-US" sz="2000" dirty="0"/>
          </a:p>
          <a:p>
            <a:r>
              <a:rPr lang="en-US" sz="2000" dirty="0" smtClean="0"/>
              <a:t>Second successful WSSC</a:t>
            </a:r>
          </a:p>
          <a:p>
            <a:r>
              <a:rPr lang="en-US" sz="2000" dirty="0" smtClean="0"/>
              <a:t>Approx. $14k in donations for year</a:t>
            </a:r>
          </a:p>
          <a:p>
            <a:r>
              <a:rPr lang="en-US" sz="2000" dirty="0" smtClean="0"/>
              <a:t>$38,000 in total revenue all paid out per our mandate as a non-Profit</a:t>
            </a:r>
          </a:p>
        </p:txBody>
      </p:sp>
    </p:spTree>
    <p:extLst>
      <p:ext uri="{BB962C8B-B14F-4D97-AF65-F5344CB8AC3E}">
        <p14:creationId xmlns:p14="http://schemas.microsoft.com/office/powerpoint/2010/main" val="20183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2014-2015 Initiatives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 acceptance of Spending Plan</a:t>
            </a:r>
          </a:p>
          <a:p>
            <a:r>
              <a:rPr lang="en-US" dirty="0" smtClean="0"/>
              <a:t>Creation of Expense Approval Process</a:t>
            </a:r>
          </a:p>
          <a:p>
            <a:r>
              <a:rPr lang="en-US" dirty="0" smtClean="0"/>
              <a:t>Addition of Assistant Treasurer position</a:t>
            </a:r>
          </a:p>
          <a:p>
            <a:r>
              <a:rPr lang="en-US" dirty="0" smtClean="0"/>
              <a:t>Finding a new </a:t>
            </a:r>
            <a:r>
              <a:rPr lang="en-US" dirty="0" err="1" smtClean="0"/>
              <a:t>Bookeeper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8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Questions &amp; Answers</a:t>
            </a:r>
            <a:endParaRPr lang="en-US" sz="24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39" y="1725770"/>
            <a:ext cx="5500886" cy="440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 Revoir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62956" y="2387088"/>
            <a:ext cx="5242560" cy="2948940"/>
          </a:xfrm>
        </p:spPr>
      </p:pic>
    </p:spTree>
    <p:extLst>
      <p:ext uri="{BB962C8B-B14F-4D97-AF65-F5344CB8AC3E}">
        <p14:creationId xmlns:p14="http://schemas.microsoft.com/office/powerpoint/2010/main" val="36221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813"/>
            <a:ext cx="8229600" cy="92551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EOY 2013 Balance Sheet</a:t>
            </a:r>
            <a:endParaRPr lang="en-US" sz="24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960" y="1028700"/>
            <a:ext cx="3459480" cy="493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44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9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2013 EOY P/L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047125"/>
              </p:ext>
            </p:extLst>
          </p:nvPr>
        </p:nvGraphicFramePr>
        <p:xfrm>
          <a:off x="2905124" y="952507"/>
          <a:ext cx="3438526" cy="5648308"/>
        </p:xfrm>
        <a:graphic>
          <a:graphicData uri="http://schemas.openxmlformats.org/drawingml/2006/table">
            <a:tbl>
              <a:tblPr/>
              <a:tblGrid>
                <a:gridCol w="224329"/>
                <a:gridCol w="224329"/>
                <a:gridCol w="224329"/>
                <a:gridCol w="224329"/>
                <a:gridCol w="1794620"/>
                <a:gridCol w="746590"/>
              </a:tblGrid>
              <a:tr h="215375"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 15 2014 version UA 2013 P&amp;L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 - Dec 13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033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Ordinary Income/Expense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93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Income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3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Contributions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3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Donations by check or cash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13,923.68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033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Paypal donations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24,277.04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3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Contributions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38,200.72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0033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Interest on Savings Acct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2.66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3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Income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38,203.38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93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Expense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3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Ask Treasurer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45.00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3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Bank fees/charges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205.98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3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Pamphlets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165.00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3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Paypal fees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1,470.64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3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Postage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20.00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3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Printing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169.85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3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Refunds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226.00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3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WSC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3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Stipend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547.00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3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WSC Lodging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28,407.10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033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WSC - Other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2,586.31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033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WSC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31,540.41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033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Expense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33,842.88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3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 Ordinary Income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4,360.50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93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 Income/Expense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3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 Expense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033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Holding for outside committees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3,877.71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033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Other Expense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3,877.71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033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 Other Income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-3,877.71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033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 Income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482.79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033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1935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3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All based on March through December 2013 bank statements.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35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January and February statements not  available.</a:t>
                      </a:r>
                    </a:p>
                  </a:txBody>
                  <a:tcPr marL="6488" marR="6488" marT="6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6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97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2013 Spending Plan (Draft) Part 1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318569"/>
              </p:ext>
            </p:extLst>
          </p:nvPr>
        </p:nvGraphicFramePr>
        <p:xfrm>
          <a:off x="1706654" y="1218116"/>
          <a:ext cx="5730691" cy="45281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5243"/>
                <a:gridCol w="460011"/>
                <a:gridCol w="494341"/>
                <a:gridCol w="82390"/>
                <a:gridCol w="439414"/>
                <a:gridCol w="494341"/>
                <a:gridCol w="82390"/>
                <a:gridCol w="439414"/>
                <a:gridCol w="494341"/>
                <a:gridCol w="82390"/>
                <a:gridCol w="439414"/>
                <a:gridCol w="494341"/>
                <a:gridCol w="460011"/>
                <a:gridCol w="512650"/>
              </a:tblGrid>
              <a:tr h="137317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2013 UA QUARTERLY SPENDING RECORDS AND CATEGORIES FOR SPENDING PLAN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373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INFLOWS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Q1 Plan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Q1 Actual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Q2 Plan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Q2 Actual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Q3 Plan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Q3 Actual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Q4 Plan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Q4 Actual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YR PLAN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YTD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373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7th Tradition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373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via Paypal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6,293.78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7,751.83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9,299.44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2,935.82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TBD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26,280.87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373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checks/cash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705.83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3,084.70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5,428.88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2,700.44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TBD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11,919.85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373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Interest Income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Not Avail.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    0.73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    1.80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    0.13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TBD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    2.57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373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4418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24854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TOTAL UA INFLOWS: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       -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6,999.61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      -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10,837.26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      -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14,730.12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      -  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5,636.39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TBD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38,203.29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373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373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COSTS FOR UA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Q1 Plan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Q1 Actual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Q2 Plan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Q2 Actual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Q3 Plan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Q3 Actual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Q4 Plan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Q4 Actual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373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Ongoing: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373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Bandwidth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100.00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 75.00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TBD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175.00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373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Bank Fees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Not Avail.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 54.50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 95.00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 20.48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TBD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169.98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373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Literature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Not Avail.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500.00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TBD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500.00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373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Pamphlets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159.00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165.00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165.00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TBD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489.00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373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Paper/Office supplies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Not Avail.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    5.00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TBD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    5.00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373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Paypal fees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Not Avail.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499.37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1,371.27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TBD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1,870.64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373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PO Box 255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120.00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TBD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120.00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373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Printing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136.00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169.85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TBD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305.85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373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Speaker Travel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Not Avail.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TBD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>
                          <a:effectLst/>
                        </a:rPr>
                        <a:t>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373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Stamps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Not Avail.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    9.00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 20.00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TBD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  29.00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373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Transcripts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Not Avail.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155.00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TBD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155.00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373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Web Hosting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150.00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TBD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150.00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441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Web Improvement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350.00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 65.00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TBD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415.00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441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TOTAL UA ONGOING COSTS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1,015.00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882.87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2,446.12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 40.48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 TBD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4,384.47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3731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37317"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Note:  Differentiation between 7th Tradition contributions for UA and for WSCC not currently available.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37317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Note:  Bank statements not available prior to March.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37317"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Note:  Sources of info:  Steve R, Andrew D, bank statements, Paypal statements.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373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Not Avail. = Not available.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  <a:tr h="13731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TBD = To be determined.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66" marR="6866" marT="686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5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0737"/>
          </a:xfrm>
        </p:spPr>
        <p:txBody>
          <a:bodyPr>
            <a:normAutofit/>
          </a:bodyPr>
          <a:lstStyle/>
          <a:p>
            <a:r>
              <a:rPr lang="en-US" sz="2400" dirty="0"/>
              <a:t>2013 Spending Plan (Draft) Part </a:t>
            </a:r>
            <a:r>
              <a:rPr lang="en-US" sz="2400" dirty="0" smtClean="0"/>
              <a:t>2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132338"/>
              </p:ext>
            </p:extLst>
          </p:nvPr>
        </p:nvGraphicFramePr>
        <p:xfrm>
          <a:off x="596900" y="1129506"/>
          <a:ext cx="7950200" cy="4229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7750"/>
                <a:gridCol w="638175"/>
                <a:gridCol w="685800"/>
                <a:gridCol w="114300"/>
                <a:gridCol w="609600"/>
                <a:gridCol w="685800"/>
                <a:gridCol w="114300"/>
                <a:gridCol w="609600"/>
                <a:gridCol w="685800"/>
                <a:gridCol w="114300"/>
                <a:gridCol w="609600"/>
                <a:gridCol w="685800"/>
                <a:gridCol w="638175"/>
                <a:gridCol w="711200"/>
              </a:tblGrid>
              <a:tr h="190500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2013 WORLD SERVICE CONFERENCE and CONVENTION  --   Breakdown by quarter not available.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Q1 Plan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Q1 Actual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Q2 Plan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Q2 Actual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Q3 Plan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Q3 Actual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Q4 Plan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Q4 Actual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YR PLAN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YTD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WSC Receipts from the Fellowship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Donations from Groups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909.34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TBD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909.34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Merchandise Sales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110.00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TBD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110.00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Raffle Ticket Sales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175.00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TBD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175.00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Ticket Payments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NB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NB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20,842.77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TBD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20,842.77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WSC Receipts from UA Treasury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Other Receipts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NB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NB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270.00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TBD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270.00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Stipends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NB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NB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5,572.00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TBD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5,572.00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UA Treasury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NB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NB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8,785.00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232.00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TBD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9,017.00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WSC RECEIPTS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36,664.11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TBD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36,896.11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WSC Costs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GSR Overage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NB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NB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833.00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TBD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833.00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Marketing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NB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NB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1,104.00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TBD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1,104.00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M&amp;J Lodging and Food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9,450.00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20,957.10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3,000.00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TBD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33,407.10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Other Costs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NB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NB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1,886.00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14.98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TBD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1,900.98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Refunds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NB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NB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613.00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TBD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613.00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Software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59.99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59.99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Travel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NB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 NB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421.00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TBD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421.00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 WSC COSTS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9,450.00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25,814.10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3,074.97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TBD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38,339.07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42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2014 Balance Sheet</a:t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400" dirty="0"/>
              <a:t>A</a:t>
            </a:r>
            <a:r>
              <a:rPr lang="en-US" sz="2400" dirty="0" smtClean="0"/>
              <a:t>s of June 30, 2014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5368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57200" y="1600200"/>
          <a:ext cx="5641033" cy="5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Worksheet" r:id="rId3" imgW="3556000" imgH="3175000" progId="Excel.Sheet.12">
                  <p:embed/>
                </p:oleObj>
              </mc:Choice>
              <mc:Fallback>
                <p:oleObj name="Worksheet" r:id="rId3" imgW="3556000" imgH="317500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5641033" cy="5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2014 Spending Plan (Draft) Part 1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4" y="1225064"/>
          <a:ext cx="8229591" cy="4076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922"/>
                <a:gridCol w="342261"/>
                <a:gridCol w="367803"/>
                <a:gridCol w="61300"/>
                <a:gridCol w="342261"/>
                <a:gridCol w="367803"/>
                <a:gridCol w="61300"/>
                <a:gridCol w="342261"/>
                <a:gridCol w="367803"/>
                <a:gridCol w="61300"/>
                <a:gridCol w="342261"/>
                <a:gridCol w="367803"/>
                <a:gridCol w="342261"/>
                <a:gridCol w="378020"/>
                <a:gridCol w="326936"/>
                <a:gridCol w="326936"/>
                <a:gridCol w="326936"/>
                <a:gridCol w="326936"/>
                <a:gridCol w="326936"/>
                <a:gridCol w="326936"/>
                <a:gridCol w="326936"/>
                <a:gridCol w="326936"/>
                <a:gridCol w="326936"/>
                <a:gridCol w="326936"/>
                <a:gridCol w="326936"/>
                <a:gridCol w="326936"/>
              </a:tblGrid>
              <a:tr h="184962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July 18 version 2014 SPENDING RECORDS WITH ADJUSTMENTS &amp; NOTES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*Adjusted to subtract income from outside events.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68611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UA CONTRIBUTIONS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Q1 Plan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Q1 Actual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Q2 Plan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Q2 Actual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Q3 Plan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Q3 Actual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Q4 Plan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Q4 Actual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YR PLAN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YTD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NOTES ON INCOME/CONTRIBUTIONS: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0218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via Paypal*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1,100.00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        229.90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1,100.00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1,189.49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1,100.00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1,100.00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4,400.00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1,419.39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No way to discern UA from WSC deposits first few months because no separate accounting on bank statements.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496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checks/cash*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2,500.00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3,078.47**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2,500.00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1,180.18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2,500.00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2,500.00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10,000.00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4258.65**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*Reflects contributions less outside events income.  **Some donations may have been intended for the WSC.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72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Interest Income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        1.00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 0.27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        1.00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 0.30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          1.00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1.00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 0.57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Interest income was higher in 2013 so 2014 is not meeting expectations.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8496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TOTAL INCOME: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3,601.00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3,308.64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3,601.00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2,369.97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3,601.00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     -  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3,601.00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     -  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14,404.00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5,678.04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**Outside committee income and expenses were commingled with UA records for a few months (like New England retreats).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18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UA EXPENSES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Q1 Plan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Q1 Actual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Q2 Plan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Q2 Actual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Q3 Plan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Q3 Actual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Q4 Plan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 Q4 Actual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NOTES ON EXPENSES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0218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501c3 pmt to IRS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400.00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400.00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    -  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This fee to the IRS is a one-time event.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0218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Bandwidth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45.00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45.00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45.00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45.00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2013 had bandwidth charges; none to date in 2014.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0218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Bank Fees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54.00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97.25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54.00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36.00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54.00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54.00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216.00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133.25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No bank fee in April 2014 (may have exceeded minimum balance.)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0218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Literature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135.00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135.00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135.00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135.00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540.00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0218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Marketing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    -  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This category was added to show flyers for website, but was WSC expense.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0218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Office supplies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3.00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3.00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20.03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3.00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3.00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20.03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0218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Pamphlets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150.00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159.85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150.00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150.00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150.00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159.85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0218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PO Box 255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32.00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128.00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32.00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32.00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32.00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128.00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128.00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The annual post office box fee went up from $120 in 2013 to $128 in 2014.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0218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Printing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90.00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90.00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90.00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90.00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360.00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0218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Prudent Reserve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300.00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300.00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300.00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300.00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1,200.00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The Prudent Reserve has not been established as a separate account and is still theoretical.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0218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Refunds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150.00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150.00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150.00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150.00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0218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Speaker Travel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450.00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450.00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600.00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450.00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450.00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1,800.00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Israel:  Meals and transportation.  Check #1058 on 4/28/14.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0218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Stamps/Postage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9.00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 4.70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9.00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9.00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9.00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36.00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4.70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0218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Transcripts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45.00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180.54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45.00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45.00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45.00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180.54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Transcripts of interviews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0218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Web Hosting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54.00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54.00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54.00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54.00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216.00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Not yet this year?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0218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Web Improvemnt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105.00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105.00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105.00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105.00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420.00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072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Web changes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    -  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    -  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072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TOTAL ONGOING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1,622.00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970.34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1,622.00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656.03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#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1,622.00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     -  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#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1,622.00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     -  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6,888.00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1,626.37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Outside committee expenses were commingled with UA records for a few months (like New England retreats).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18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Finance  Comm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0218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Literature Comm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200.00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0218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Phone &amp; Tech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84962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Public Information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0218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Service Structure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25.00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072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WSC Reserve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(WSC Net)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0729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COMMITTEES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300.00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     -  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300.00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     -  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300.00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     -  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300.00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     -  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300.00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          -  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No committee expenses recorded on the bank statements.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02189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TOTAL EXPENSES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    970.34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1,206.04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  <a:tr h="10218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INCOME MINUS EXPENSES =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2,338.30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   1,163.93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09" marR="5109" marT="5109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prstClr val="black"/>
                </a:solidFill>
              </a:rPr>
              <a:t>2014 Spending Plan (Draft) Part </a:t>
            </a:r>
            <a:r>
              <a:rPr lang="en-US" sz="2400" dirty="0" smtClean="0">
                <a:solidFill>
                  <a:prstClr val="black"/>
                </a:solidFill>
              </a:rPr>
              <a:t>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16008" y="1600199"/>
          <a:ext cx="6111984" cy="45259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6900"/>
                <a:gridCol w="485385"/>
                <a:gridCol w="521607"/>
                <a:gridCol w="86935"/>
                <a:gridCol w="485385"/>
                <a:gridCol w="521607"/>
                <a:gridCol w="86935"/>
                <a:gridCol w="485385"/>
                <a:gridCol w="521607"/>
                <a:gridCol w="86935"/>
                <a:gridCol w="485385"/>
                <a:gridCol w="521607"/>
                <a:gridCol w="485385"/>
                <a:gridCol w="540926"/>
              </a:tblGrid>
              <a:tr h="145063">
                <a:tc gridSpan="8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PLANS FOR 2014 WORLD SERVICE CONFERENCE BASED ON 2013 CATEGORIES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45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Q1 Plan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Q1 Actual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Q2 Plan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Q2 Actual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Q3 Plan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Q3 Actual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Q4 Plan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Q4 Actual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YR PLAN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YTD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4506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From UA members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4506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Group Donations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4506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Merchandise Sales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4506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Raffle Ticket Sales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4506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Ticket Payments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4506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From UA Treasury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45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Other Receipts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45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Stipends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45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UA Treasury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45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5231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523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TOTAL WSC RECEIPTS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45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45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WSC Costs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45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GSR Overage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45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Marketing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 38.51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45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M&amp;J Center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4506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Other WSC Costs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45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Refunds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500.00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4506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Software (Web)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       31.53 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45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   Travel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45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M&amp;J Payables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45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Other Payables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45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45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52316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523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TOTAL WSC COSTS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45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  <a:tr h="14506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WSC Net Income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53" marR="7253" marT="7253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82789" y="1600192"/>
          <a:ext cx="2978421" cy="4525980"/>
        </p:xfrm>
        <a:graphic>
          <a:graphicData uri="http://schemas.openxmlformats.org/drawingml/2006/table">
            <a:tbl>
              <a:tblPr/>
              <a:tblGrid>
                <a:gridCol w="79391"/>
                <a:gridCol w="79391"/>
                <a:gridCol w="79391"/>
                <a:gridCol w="79391"/>
                <a:gridCol w="79391"/>
                <a:gridCol w="908041"/>
                <a:gridCol w="267946"/>
                <a:gridCol w="233213"/>
                <a:gridCol w="233213"/>
                <a:gridCol w="114125"/>
                <a:gridCol w="233213"/>
                <a:gridCol w="233213"/>
                <a:gridCol w="79391"/>
                <a:gridCol w="279111"/>
              </a:tblGrid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 Q1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 Q2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Plan*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(Over)/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Plan*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774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Jan-Mar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Apr-Jun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Jan-Jun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Jan-Jun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 Annual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Ordinary Income/Expense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Income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Contributions to UA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Check/cash donations to UA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1,180.18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3,078.47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4,258.65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5,000.00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741.35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84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Paypal donations to UA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1,189.49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229.90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1,419.39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2,200.00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780.61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4,400.00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Contributions to UA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2,369.67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3,308.37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5,678.04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7,200.00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1,521.96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14,400.00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Interest on Savings Acct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0.27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0.57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1.43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9033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*Contributions collected in excess of expense-Outside Event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207.00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2,562.00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2,769.00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92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WSC Income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Contributions to WSC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Cash/check donations to WSC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76.30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76.30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84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Paypal donations to WSC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782.00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1,292.00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Contributions to WSC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858.30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1,368.30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8184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WSC Conference ticket payments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6,960.97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1,470.00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8,430.97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2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WSC Income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7,470.97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2,328.30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9,799.27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Income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10,047.94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8,198.94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18,246.88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7,202.00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14,404.00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892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Expense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92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501c3 Pymt - IRS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Bank fees/charges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97.25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133.25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-25.25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Office supplies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20.03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20.03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-14.03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 Box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-64.00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Postage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13.30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Printing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159.85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159.85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20.15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Speaker Travel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1,800.00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Transcripts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180.54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180.54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-90.54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656.03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970.34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1,626.37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1,766.00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139.63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3,132.00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9137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Planned Expenses, None Incurred Jan-Jun 2014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Bandwidth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Literature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Marketing - show flyers for website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Pamphlets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Prudent Reserve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1,200.00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Refunds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Web Hosting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Web Improvement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Web Changes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Committee Specific Expenses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1,200.00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9248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069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Identified UA/GSB Expense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656.03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970.34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1,626.37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4,244.00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8,088.00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WSC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WSC Committee Expense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2,534.78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319.90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2,854.68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WSC Lodging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8,400.00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8,400.00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8184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WSC - Other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270.00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184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WSC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11,204.78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319.90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11,524.68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137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Expense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11,860.81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1,290.24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13,151.05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4,244.00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8,088.00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2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Net Income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-1,812.87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6,908.70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5,095.83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2,958.00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6,316.00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Note: The Treasurer chose to collect and disburse funds on behalf of an outside event, the Vermont retreat.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The $207 noted in the income section of the statement appear to be funds collected in excess of expenses for this event.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461"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l" fontAlgn="b"/>
                      <a:r>
                        <a:rPr lang="en-US" sz="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during Quarter 2. However, this net income may also be due to miscategorized WSCC or UA GSB contributions.</a:t>
                      </a: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723" marR="3723" marT="372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03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Revised 2014 P/L Part 1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62002" y="1835309"/>
          <a:ext cx="7619995" cy="4055745"/>
        </p:xfrm>
        <a:graphic>
          <a:graphicData uri="http://schemas.openxmlformats.org/drawingml/2006/table">
            <a:tbl>
              <a:tblPr/>
              <a:tblGrid>
                <a:gridCol w="203115"/>
                <a:gridCol w="203115"/>
                <a:gridCol w="203115"/>
                <a:gridCol w="203115"/>
                <a:gridCol w="203115"/>
                <a:gridCol w="2323132"/>
                <a:gridCol w="685514"/>
                <a:gridCol w="596651"/>
                <a:gridCol w="596651"/>
                <a:gridCol w="291978"/>
                <a:gridCol w="596651"/>
                <a:gridCol w="596651"/>
                <a:gridCol w="203115"/>
                <a:gridCol w="714077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 Q1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 Q2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(Over)/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Jan-Mar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Apr-Jun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Jan-Jun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Jan-Jun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Under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2014 Annual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Ordinary Income/Expense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Contributions to UA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Check/cash donations to UA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1,180.18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3,078.47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4,258.65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741.35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Paypal donations to UA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1,189.49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229.90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1,419.39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2,200.00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780.61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Contributions to UA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2,369.67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3,308.37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5,678.04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7,200.00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1,521.96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14,400.00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Interest on Savings Acct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*Contributions collected in excess of expense-Outside Event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207.00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2,562.00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2,769.00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WSC 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Contributions to WSC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Cash/check donations to WSC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76.30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Paypal donations to WSC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782.00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1,292.00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Contributions to WSC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858.30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1,368.30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WSC Conference ticket payments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6,960.97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1,470.00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8,430.97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WSC 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7,470.97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2,328.30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9,799.27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Income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10,047.94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8,198.94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18,246.88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7,202.00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14,404.00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8104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2267</Words>
  <Application>Microsoft Office PowerPoint</Application>
  <PresentationFormat>On-screen Show (4:3)</PresentationFormat>
  <Paragraphs>1384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Worksheet</vt:lpstr>
      <vt:lpstr>2014 UA WSCC</vt:lpstr>
      <vt:lpstr>EOY 2013 Balance Sheet</vt:lpstr>
      <vt:lpstr>2013 EOY P/L</vt:lpstr>
      <vt:lpstr>2013 Spending Plan (Draft) Part 1</vt:lpstr>
      <vt:lpstr>2013 Spending Plan (Draft) Part 2</vt:lpstr>
      <vt:lpstr>2014 Balance Sheet  As of June 30, 2014</vt:lpstr>
      <vt:lpstr>2014 Spending Plan (Draft) Part 1</vt:lpstr>
      <vt:lpstr>2014 Spending Plan (Draft) Part 2</vt:lpstr>
      <vt:lpstr>Revised 2014 P/L Part 1</vt:lpstr>
      <vt:lpstr>Revised 2014 P/L Part 2</vt:lpstr>
      <vt:lpstr>2013-2014 Recap</vt:lpstr>
      <vt:lpstr>2014-2015 Initiatives</vt:lpstr>
      <vt:lpstr>Questions &amp; Answers</vt:lpstr>
      <vt:lpstr>Au Revoir</vt:lpstr>
    </vt:vector>
  </TitlesOfParts>
  <Company>Self Employed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UA WSCC</dc:title>
  <dc:creator>Karen Boyle</dc:creator>
  <cp:lastModifiedBy>MTMnkamp</cp:lastModifiedBy>
  <cp:revision>11</cp:revision>
  <dcterms:created xsi:type="dcterms:W3CDTF">2014-08-26T21:26:34Z</dcterms:created>
  <dcterms:modified xsi:type="dcterms:W3CDTF">2014-08-28T19:06:33Z</dcterms:modified>
</cp:coreProperties>
</file>