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59" r:id="rId7"/>
    <p:sldId id="275" r:id="rId8"/>
    <p:sldId id="279" r:id="rId9"/>
    <p:sldId id="263" r:id="rId10"/>
    <p:sldId id="264" r:id="rId11"/>
    <p:sldId id="265" r:id="rId12"/>
    <p:sldId id="266" r:id="rId13"/>
    <p:sldId id="271" r:id="rId14"/>
    <p:sldId id="276" r:id="rId15"/>
    <p:sldId id="280" r:id="rId16"/>
    <p:sldId id="282" r:id="rId17"/>
    <p:sldId id="281" r:id="rId18"/>
    <p:sldId id="283" r:id="rId19"/>
    <p:sldId id="274" r:id="rId20"/>
    <p:sldId id="272" r:id="rId21"/>
    <p:sldId id="273" r:id="rId22"/>
    <p:sldId id="268" r:id="rId23"/>
    <p:sldId id="267" r:id="rId24"/>
    <p:sldId id="269"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39" autoAdjust="0"/>
    <p:restoredTop sz="94660"/>
  </p:normalViewPr>
  <p:slideViewPr>
    <p:cSldViewPr snapToGrid="0" snapToObjects="1">
      <p:cViewPr varScale="1">
        <p:scale>
          <a:sx n="112" d="100"/>
          <a:sy n="112" d="100"/>
        </p:scale>
        <p:origin x="-14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9/2/13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9/2/13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9/2/13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9/2/13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9/2/13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Beyond Robert</a:t>
            </a:r>
            <a:r>
              <a:rPr lang="fr-FR" dirty="0" smtClean="0"/>
              <a:t>’</a:t>
            </a:r>
            <a:r>
              <a:rPr lang="en-US" dirty="0" smtClean="0"/>
              <a:t>s Rules</a:t>
            </a:r>
            <a:endParaRPr lang="en-US" dirty="0"/>
          </a:p>
        </p:txBody>
      </p:sp>
      <p:sp>
        <p:nvSpPr>
          <p:cNvPr id="3" name="Subtitle 2"/>
          <p:cNvSpPr>
            <a:spLocks noGrp="1"/>
          </p:cNvSpPr>
          <p:nvPr>
            <p:ph type="subTitle" idx="1"/>
          </p:nvPr>
        </p:nvSpPr>
        <p:spPr/>
        <p:txBody>
          <a:bodyPr>
            <a:normAutofit lnSpcReduction="10000"/>
          </a:bodyPr>
          <a:lstStyle/>
          <a:p>
            <a:r>
              <a:rPr lang="en-US" dirty="0" smtClean="0"/>
              <a:t>People, process and </a:t>
            </a:r>
            <a:r>
              <a:rPr lang="en-US" dirty="0" smtClean="0"/>
              <a:t>productivity</a:t>
            </a:r>
          </a:p>
          <a:p>
            <a:endParaRPr lang="en-US" dirty="0"/>
          </a:p>
          <a:p>
            <a:r>
              <a:rPr lang="en-US" dirty="0" smtClean="0"/>
              <a:t>A presentation by Peter S., NYC</a:t>
            </a:r>
            <a:endParaRPr lang="en-US" dirty="0"/>
          </a:p>
        </p:txBody>
      </p:sp>
    </p:spTree>
    <p:extLst>
      <p:ext uri="{BB962C8B-B14F-4D97-AF65-F5344CB8AC3E}">
        <p14:creationId xmlns:p14="http://schemas.microsoft.com/office/powerpoint/2010/main" val="35273981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Underearners Anonymous</a:t>
            </a:r>
            <a:endParaRPr lang="en-US" dirty="0"/>
          </a:p>
        </p:txBody>
      </p:sp>
      <p:sp>
        <p:nvSpPr>
          <p:cNvPr id="3" name="Content Placeholder 2"/>
          <p:cNvSpPr>
            <a:spLocks noGrp="1"/>
          </p:cNvSpPr>
          <p:nvPr>
            <p:ph idx="1"/>
          </p:nvPr>
        </p:nvSpPr>
        <p:spPr/>
        <p:txBody>
          <a:bodyPr/>
          <a:lstStyle/>
          <a:p>
            <a:r>
              <a:rPr lang="en-US" dirty="0" smtClean="0"/>
              <a:t>What kind of people are we?</a:t>
            </a:r>
          </a:p>
          <a:p>
            <a:pPr lvl="1"/>
            <a:r>
              <a:rPr lang="en-US" dirty="0" smtClean="0"/>
              <a:t>The bad: what are our symptoms?</a:t>
            </a:r>
          </a:p>
          <a:p>
            <a:pPr lvl="1"/>
            <a:r>
              <a:rPr lang="en-US" dirty="0" smtClean="0"/>
              <a:t>The good: what are our principles?</a:t>
            </a:r>
          </a:p>
        </p:txBody>
      </p:sp>
    </p:spTree>
    <p:extLst>
      <p:ext uri="{BB962C8B-B14F-4D97-AF65-F5344CB8AC3E}">
        <p14:creationId xmlns:p14="http://schemas.microsoft.com/office/powerpoint/2010/main" val="3064818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Underearners Anonymous</a:t>
            </a:r>
          </a:p>
        </p:txBody>
      </p:sp>
      <p:sp>
        <p:nvSpPr>
          <p:cNvPr id="3" name="Content Placeholder 2"/>
          <p:cNvSpPr>
            <a:spLocks noGrp="1"/>
          </p:cNvSpPr>
          <p:nvPr>
            <p:ph idx="1"/>
          </p:nvPr>
        </p:nvSpPr>
        <p:spPr>
          <a:xfrm>
            <a:off x="498474" y="1981200"/>
            <a:ext cx="7556313" cy="4780038"/>
          </a:xfrm>
        </p:spPr>
        <p:txBody>
          <a:bodyPr/>
          <a:lstStyle/>
          <a:p>
            <a:r>
              <a:rPr lang="en-US" dirty="0" smtClean="0"/>
              <a:t>Symptoms of underearners:</a:t>
            </a:r>
          </a:p>
          <a:p>
            <a:pPr lvl="1"/>
            <a:r>
              <a:rPr lang="en-US" dirty="0" smtClean="0"/>
              <a:t>Self will run riot</a:t>
            </a:r>
          </a:p>
          <a:p>
            <a:pPr lvl="1"/>
            <a:r>
              <a:rPr lang="en-US" dirty="0" smtClean="0"/>
              <a:t>Stinking thinking</a:t>
            </a:r>
          </a:p>
          <a:p>
            <a:pPr lvl="1"/>
            <a:r>
              <a:rPr lang="en-US" dirty="0" smtClean="0"/>
              <a:t>Staying in the cave</a:t>
            </a:r>
          </a:p>
          <a:p>
            <a:pPr lvl="1"/>
            <a:r>
              <a:rPr lang="en-US" dirty="0" smtClean="0"/>
              <a:t>Not having a voice</a:t>
            </a:r>
          </a:p>
          <a:p>
            <a:pPr lvl="1"/>
            <a:r>
              <a:rPr lang="en-US" dirty="0" smtClean="0"/>
              <a:t>Over volunteering</a:t>
            </a:r>
          </a:p>
          <a:p>
            <a:pPr lvl="1"/>
            <a:r>
              <a:rPr lang="en-US" dirty="0" smtClean="0"/>
              <a:t>Squandering time</a:t>
            </a:r>
          </a:p>
          <a:p>
            <a:pPr lvl="1"/>
            <a:r>
              <a:rPr lang="en-US" dirty="0" smtClean="0"/>
              <a:t>Feeling worthless</a:t>
            </a:r>
          </a:p>
          <a:p>
            <a:pPr lvl="1"/>
            <a:r>
              <a:rPr lang="en-US" dirty="0" smtClean="0"/>
              <a:t>Stability boredom and disruption</a:t>
            </a:r>
          </a:p>
          <a:p>
            <a:pPr lvl="1"/>
            <a:r>
              <a:rPr lang="en-US" dirty="0" smtClean="0"/>
              <a:t>Not following up</a:t>
            </a:r>
          </a:p>
          <a:p>
            <a:r>
              <a:rPr lang="en-US" dirty="0" smtClean="0"/>
              <a:t>We need to put guardrails around ourselves!</a:t>
            </a:r>
          </a:p>
        </p:txBody>
      </p:sp>
      <p:sp>
        <p:nvSpPr>
          <p:cNvPr id="4" name="Oval Callout 3"/>
          <p:cNvSpPr/>
          <p:nvPr/>
        </p:nvSpPr>
        <p:spPr>
          <a:xfrm>
            <a:off x="5114177" y="2239799"/>
            <a:ext cx="3032411" cy="1099931"/>
          </a:xfrm>
          <a:prstGeom prst="wedgeEllipseCallout">
            <a:avLst>
              <a:gd name="adj1" fmla="val -33629"/>
              <a:gd name="adj2" fmla="val 54344"/>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200" dirty="0" smtClean="0"/>
              <a:t>These are </a:t>
            </a:r>
            <a:r>
              <a:rPr lang="en-US" sz="1200" dirty="0" smtClean="0"/>
              <a:t>a few of </a:t>
            </a:r>
            <a:r>
              <a:rPr lang="en-US" sz="1200" dirty="0" smtClean="0"/>
              <a:t>my </a:t>
            </a:r>
            <a:r>
              <a:rPr lang="en-US" sz="1200" dirty="0" smtClean="0"/>
              <a:t>own suggestions</a:t>
            </a:r>
            <a:r>
              <a:rPr lang="en-US" sz="1200" dirty="0" smtClean="0"/>
              <a:t>—please add your own!</a:t>
            </a:r>
            <a:endParaRPr lang="en-US" sz="1200" dirty="0"/>
          </a:p>
        </p:txBody>
      </p:sp>
    </p:spTree>
    <p:extLst>
      <p:ext uri="{BB962C8B-B14F-4D97-AF65-F5344CB8AC3E}">
        <p14:creationId xmlns:p14="http://schemas.microsoft.com/office/powerpoint/2010/main" val="35125548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Underearners Anonymous</a:t>
            </a:r>
          </a:p>
        </p:txBody>
      </p:sp>
      <p:sp>
        <p:nvSpPr>
          <p:cNvPr id="3" name="Content Placeholder 2"/>
          <p:cNvSpPr>
            <a:spLocks noGrp="1"/>
          </p:cNvSpPr>
          <p:nvPr>
            <p:ph idx="1"/>
          </p:nvPr>
        </p:nvSpPr>
        <p:spPr>
          <a:xfrm>
            <a:off x="498474" y="1981200"/>
            <a:ext cx="7556313" cy="4738099"/>
          </a:xfrm>
        </p:spPr>
        <p:txBody>
          <a:bodyPr>
            <a:normAutofit/>
          </a:bodyPr>
          <a:lstStyle/>
          <a:p>
            <a:r>
              <a:rPr lang="en-US" dirty="0" smtClean="0"/>
              <a:t>Program principles:</a:t>
            </a:r>
          </a:p>
          <a:p>
            <a:pPr lvl="1"/>
            <a:r>
              <a:rPr lang="en-US" dirty="0" smtClean="0"/>
              <a:t>One step at a time</a:t>
            </a:r>
          </a:p>
          <a:p>
            <a:pPr lvl="1"/>
            <a:r>
              <a:rPr lang="en-US" dirty="0" smtClean="0"/>
              <a:t>Let go and let God</a:t>
            </a:r>
          </a:p>
          <a:p>
            <a:pPr lvl="1"/>
            <a:r>
              <a:rPr lang="en-US" dirty="0" smtClean="0"/>
              <a:t>Progress not perfection</a:t>
            </a:r>
          </a:p>
          <a:p>
            <a:pPr lvl="1"/>
            <a:r>
              <a:rPr lang="en-US" dirty="0" smtClean="0"/>
              <a:t>Principles over personalities</a:t>
            </a:r>
          </a:p>
          <a:p>
            <a:pPr lvl="1"/>
            <a:r>
              <a:rPr lang="en-US" dirty="0" smtClean="0"/>
              <a:t>Steps, Traditions, Tools</a:t>
            </a:r>
          </a:p>
          <a:p>
            <a:pPr lvl="1"/>
            <a:r>
              <a:rPr lang="en-US" dirty="0" smtClean="0"/>
              <a:t>H.A.L.T.</a:t>
            </a:r>
          </a:p>
          <a:p>
            <a:pPr lvl="1"/>
            <a:r>
              <a:rPr lang="en-US" dirty="0" smtClean="0"/>
              <a:t>Clarity, accountability, responsibility, willingness</a:t>
            </a:r>
          </a:p>
          <a:p>
            <a:pPr lvl="1"/>
            <a:r>
              <a:rPr lang="en-US" dirty="0" smtClean="0"/>
              <a:t>Vision, goals, actions</a:t>
            </a:r>
          </a:p>
          <a:p>
            <a:pPr lvl="1"/>
            <a:r>
              <a:rPr lang="en-US" dirty="0" smtClean="0"/>
              <a:t>If you don</a:t>
            </a:r>
            <a:r>
              <a:rPr lang="fr-FR" dirty="0" smtClean="0"/>
              <a:t>'</a:t>
            </a:r>
            <a:r>
              <a:rPr lang="en-US" dirty="0" smtClean="0"/>
              <a:t>t know where you</a:t>
            </a:r>
            <a:r>
              <a:rPr lang="fr-FR" dirty="0" smtClean="0"/>
              <a:t>'</a:t>
            </a:r>
            <a:r>
              <a:rPr lang="en-US" dirty="0" smtClean="0"/>
              <a:t>re going, how are you going to get there?</a:t>
            </a:r>
          </a:p>
          <a:p>
            <a:r>
              <a:rPr lang="en-US" dirty="0" smtClean="0"/>
              <a:t>We need to make sure our processes are consistent with our principles!</a:t>
            </a:r>
          </a:p>
          <a:p>
            <a:pPr lvl="1"/>
            <a:endParaRPr lang="en-US" dirty="0"/>
          </a:p>
          <a:p>
            <a:pPr lvl="1"/>
            <a:endParaRPr lang="en-US" dirty="0" smtClean="0"/>
          </a:p>
        </p:txBody>
      </p:sp>
      <p:sp>
        <p:nvSpPr>
          <p:cNvPr id="6" name="Oval Callout 5"/>
          <p:cNvSpPr/>
          <p:nvPr/>
        </p:nvSpPr>
        <p:spPr>
          <a:xfrm>
            <a:off x="5114177" y="2239799"/>
            <a:ext cx="3032411" cy="1099931"/>
          </a:xfrm>
          <a:prstGeom prst="wedgeEllipseCallout">
            <a:avLst>
              <a:gd name="adj1" fmla="val -33629"/>
              <a:gd name="adj2" fmla="val 54344"/>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200" dirty="0" smtClean="0"/>
              <a:t>These are </a:t>
            </a:r>
            <a:r>
              <a:rPr lang="en-US" sz="1200" dirty="0" smtClean="0"/>
              <a:t>a </a:t>
            </a:r>
            <a:r>
              <a:rPr lang="en-US" sz="1200" dirty="0" smtClean="0"/>
              <a:t>few </a:t>
            </a:r>
            <a:r>
              <a:rPr lang="en-US" sz="1200" dirty="0" smtClean="0"/>
              <a:t>of </a:t>
            </a:r>
            <a:r>
              <a:rPr lang="en-US" sz="1200" dirty="0"/>
              <a:t>my </a:t>
            </a:r>
            <a:r>
              <a:rPr lang="en-US" sz="1200" dirty="0" smtClean="0"/>
              <a:t>own suggestions</a:t>
            </a:r>
            <a:r>
              <a:rPr lang="en-US" sz="1200" dirty="0" smtClean="0"/>
              <a:t>—please add your own!</a:t>
            </a:r>
            <a:endParaRPr lang="en-US" sz="1200" dirty="0"/>
          </a:p>
        </p:txBody>
      </p:sp>
    </p:spTree>
    <p:extLst>
      <p:ext uri="{BB962C8B-B14F-4D97-AF65-F5344CB8AC3E}">
        <p14:creationId xmlns:p14="http://schemas.microsoft.com/office/powerpoint/2010/main" val="40711386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725770"/>
          </a:xfrm>
        </p:spPr>
        <p:txBody>
          <a:bodyPr>
            <a:normAutofit/>
          </a:bodyPr>
          <a:lstStyle/>
          <a:p>
            <a:r>
              <a:rPr lang="en-US" dirty="0" smtClean="0"/>
              <a:t>Visions </a:t>
            </a:r>
            <a:r>
              <a:rPr lang="en-US" dirty="0" smtClean="0">
                <a:latin typeface="Wingdings"/>
                <a:ea typeface="Wingdings"/>
                <a:cs typeface="Wingdings"/>
                <a:sym typeface="Wingdings"/>
              </a:rPr>
              <a:t></a:t>
            </a:r>
            <a:r>
              <a:rPr lang="en-US" dirty="0" smtClean="0"/>
              <a:t> Goals </a:t>
            </a:r>
            <a:r>
              <a:rPr lang="en-US" dirty="0">
                <a:latin typeface="Wingdings"/>
                <a:ea typeface="Wingdings"/>
                <a:cs typeface="Wingdings"/>
                <a:sym typeface="Wingdings"/>
              </a:rPr>
              <a:t></a:t>
            </a:r>
            <a:r>
              <a:rPr lang="en-US" dirty="0" smtClean="0"/>
              <a:t> Actions</a:t>
            </a:r>
          </a:p>
          <a:p>
            <a:pPr lvl="1"/>
            <a:r>
              <a:rPr lang="en-US" dirty="0" smtClean="0"/>
              <a:t>First we come to agreement on </a:t>
            </a:r>
            <a:r>
              <a:rPr lang="en-US" dirty="0" smtClean="0"/>
              <a:t>our</a:t>
            </a:r>
            <a:r>
              <a:rPr lang="en-US" dirty="0" smtClean="0"/>
              <a:t> overall </a:t>
            </a:r>
            <a:r>
              <a:rPr lang="en-US" dirty="0" smtClean="0"/>
              <a:t>vision and approach</a:t>
            </a:r>
          </a:p>
          <a:p>
            <a:pPr lvl="1"/>
            <a:r>
              <a:rPr lang="en-US" dirty="0" smtClean="0"/>
              <a:t>Then we come to agreement on the goals/problems to be solved</a:t>
            </a:r>
          </a:p>
          <a:p>
            <a:pPr lvl="1"/>
            <a:r>
              <a:rPr lang="en-US" dirty="0"/>
              <a:t>Then </a:t>
            </a:r>
            <a:r>
              <a:rPr lang="en-US" dirty="0" smtClean="0"/>
              <a:t>we come </a:t>
            </a:r>
            <a:r>
              <a:rPr lang="en-US" dirty="0"/>
              <a:t>to agreement on </a:t>
            </a:r>
            <a:r>
              <a:rPr lang="en-US" dirty="0" smtClean="0"/>
              <a:t>the relative priorities of the </a:t>
            </a:r>
            <a:r>
              <a:rPr lang="en-US" dirty="0" smtClean="0"/>
              <a:t>goals/</a:t>
            </a:r>
            <a:r>
              <a:rPr lang="en-US" dirty="0" smtClean="0"/>
              <a:t>problems to be solved</a:t>
            </a:r>
          </a:p>
          <a:p>
            <a:pPr lvl="1"/>
            <a:r>
              <a:rPr lang="en-US" dirty="0" smtClean="0"/>
              <a:t>Then we take actions on our prioritized goals</a:t>
            </a:r>
          </a:p>
          <a:p>
            <a:r>
              <a:rPr lang="en-US" dirty="0" smtClean="0"/>
              <a:t>Inclusiveness/Having a voice:</a:t>
            </a:r>
          </a:p>
          <a:p>
            <a:pPr lvl="1"/>
            <a:r>
              <a:rPr lang="en-US" dirty="0" smtClean="0"/>
              <a:t>Gathering input </a:t>
            </a:r>
            <a:r>
              <a:rPr lang="en-US" dirty="0"/>
              <a:t>on issues from </a:t>
            </a:r>
            <a:r>
              <a:rPr lang="en-US" dirty="0" smtClean="0"/>
              <a:t>as many people as possible</a:t>
            </a:r>
          </a:p>
          <a:p>
            <a:pPr lvl="1"/>
            <a:r>
              <a:rPr lang="en-US" dirty="0" smtClean="0"/>
              <a:t>Making sure everyone gets a chance to express their views/opinions on issues</a:t>
            </a:r>
          </a:p>
        </p:txBody>
      </p:sp>
    </p:spTree>
    <p:extLst>
      <p:ext uri="{BB962C8B-B14F-4D97-AF65-F5344CB8AC3E}">
        <p14:creationId xmlns:p14="http://schemas.microsoft.com/office/powerpoint/2010/main" val="19822423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a:t>Time awareness:</a:t>
            </a:r>
          </a:p>
          <a:p>
            <a:pPr lvl="1"/>
            <a:r>
              <a:rPr lang="en-US" dirty="0"/>
              <a:t>Timed agendas</a:t>
            </a:r>
          </a:p>
          <a:p>
            <a:pPr lvl="1"/>
            <a:r>
              <a:rPr lang="en-US" dirty="0"/>
              <a:t>Time keeping in meetings</a:t>
            </a:r>
          </a:p>
          <a:p>
            <a:r>
              <a:rPr lang="en-US" dirty="0"/>
              <a:t>Keep It Simple:</a:t>
            </a:r>
          </a:p>
          <a:p>
            <a:pPr lvl="1"/>
            <a:r>
              <a:rPr lang="en-US" dirty="0"/>
              <a:t>Brief meeting minutes</a:t>
            </a:r>
          </a:p>
          <a:p>
            <a:pPr lvl="2"/>
            <a:r>
              <a:rPr lang="en-US" dirty="0"/>
              <a:t>Who was there?</a:t>
            </a:r>
          </a:p>
          <a:p>
            <a:pPr lvl="2"/>
            <a:r>
              <a:rPr lang="en-US" dirty="0"/>
              <a:t>What was decided?</a:t>
            </a:r>
          </a:p>
          <a:p>
            <a:pPr lvl="2"/>
            <a:r>
              <a:rPr lang="en-US" dirty="0"/>
              <a:t>What actions/tasks were agreed (who, what, by when)</a:t>
            </a:r>
            <a:r>
              <a:rPr lang="en-US" dirty="0" smtClean="0"/>
              <a:t>?</a:t>
            </a:r>
          </a:p>
          <a:p>
            <a:pPr lvl="1"/>
            <a:r>
              <a:rPr lang="en-US" dirty="0" smtClean="0"/>
              <a:t>Not every issue needs a new policy, a new by-law or even a new action</a:t>
            </a:r>
          </a:p>
          <a:p>
            <a:pPr lvl="2"/>
            <a:r>
              <a:rPr lang="en-US" dirty="0" smtClean="0"/>
              <a:t>Some things just need </a:t>
            </a:r>
            <a:r>
              <a:rPr lang="en-US" dirty="0"/>
              <a:t>gentle </a:t>
            </a:r>
            <a:r>
              <a:rPr lang="en-US" dirty="0" smtClean="0"/>
              <a:t>honesty and thoughtful answers</a:t>
            </a:r>
            <a:endParaRPr lang="en-US" dirty="0"/>
          </a:p>
        </p:txBody>
      </p:sp>
    </p:spTree>
    <p:extLst>
      <p:ext uri="{BB962C8B-B14F-4D97-AF65-F5344CB8AC3E}">
        <p14:creationId xmlns:p14="http://schemas.microsoft.com/office/powerpoint/2010/main" val="19620359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755848"/>
          </a:xfrm>
        </p:spPr>
        <p:txBody>
          <a:bodyPr>
            <a:normAutofit/>
          </a:bodyPr>
          <a:lstStyle/>
          <a:p>
            <a:r>
              <a:rPr lang="en-US" dirty="0"/>
              <a:t>Clarity:</a:t>
            </a:r>
          </a:p>
          <a:p>
            <a:pPr lvl="1"/>
            <a:r>
              <a:rPr lang="en-US" dirty="0"/>
              <a:t>Clear agendas</a:t>
            </a:r>
          </a:p>
          <a:p>
            <a:pPr lvl="2"/>
            <a:r>
              <a:rPr lang="en-US" dirty="0"/>
              <a:t>When/where will the meeting be? (Including phone bridge access codes)</a:t>
            </a:r>
          </a:p>
          <a:p>
            <a:pPr lvl="2"/>
            <a:r>
              <a:rPr lang="en-US" dirty="0"/>
              <a:t>What is the meeting format?</a:t>
            </a:r>
          </a:p>
          <a:p>
            <a:pPr lvl="2"/>
            <a:r>
              <a:rPr lang="en-US" dirty="0"/>
              <a:t>What will we talk about/what decisions will be made?</a:t>
            </a:r>
          </a:p>
          <a:p>
            <a:pPr lvl="1"/>
            <a:r>
              <a:rPr lang="en-US" dirty="0"/>
              <a:t>Documentation of work effort and results</a:t>
            </a:r>
          </a:p>
          <a:p>
            <a:r>
              <a:rPr lang="en-US" dirty="0" smtClean="0"/>
              <a:t>One </a:t>
            </a:r>
            <a:r>
              <a:rPr lang="en-US" dirty="0"/>
              <a:t>step at a time (exertion exhaustion)</a:t>
            </a:r>
          </a:p>
          <a:p>
            <a:pPr lvl="1"/>
            <a:r>
              <a:rPr lang="en-US" dirty="0"/>
              <a:t>Divide tasks up into small, achievable actions</a:t>
            </a:r>
          </a:p>
          <a:p>
            <a:pPr lvl="1"/>
            <a:r>
              <a:rPr lang="en-US" dirty="0"/>
              <a:t>If I am the only person doing the work, then my first action on my list must be to find someone else to take the second </a:t>
            </a:r>
            <a:r>
              <a:rPr lang="en-US" dirty="0" smtClean="0"/>
              <a:t>action</a:t>
            </a:r>
          </a:p>
        </p:txBody>
      </p:sp>
    </p:spTree>
    <p:extLst>
      <p:ext uri="{BB962C8B-B14F-4D97-AF65-F5344CB8AC3E}">
        <p14:creationId xmlns:p14="http://schemas.microsoft.com/office/powerpoint/2010/main" val="12178045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755848"/>
          </a:xfrm>
        </p:spPr>
        <p:txBody>
          <a:bodyPr>
            <a:normAutofit/>
          </a:bodyPr>
          <a:lstStyle/>
          <a:p>
            <a:r>
              <a:rPr lang="en-US" dirty="0" smtClean="0"/>
              <a:t>Service</a:t>
            </a:r>
            <a:endParaRPr lang="en-US" dirty="0"/>
          </a:p>
          <a:p>
            <a:pPr lvl="1"/>
            <a:r>
              <a:rPr lang="en-US" dirty="0"/>
              <a:t>Service means doing what you are told</a:t>
            </a:r>
          </a:p>
          <a:p>
            <a:pPr lvl="1"/>
            <a:r>
              <a:rPr lang="en-US" dirty="0"/>
              <a:t>It does not mean telling people what to </a:t>
            </a:r>
            <a:r>
              <a:rPr lang="en-US" dirty="0" smtClean="0"/>
              <a:t>do!</a:t>
            </a:r>
            <a:endParaRPr lang="en-US" dirty="0"/>
          </a:p>
          <a:p>
            <a:r>
              <a:rPr lang="en-US" dirty="0" smtClean="0"/>
              <a:t>The </a:t>
            </a:r>
            <a:r>
              <a:rPr lang="en-US" dirty="0"/>
              <a:t>inverted pyramid of UA Service</a:t>
            </a:r>
          </a:p>
          <a:p>
            <a:pPr lvl="1"/>
            <a:r>
              <a:rPr lang="en-US" dirty="0"/>
              <a:t>We serve the Fellowship: they are our bosses!</a:t>
            </a:r>
          </a:p>
          <a:p>
            <a:pPr lvl="1"/>
            <a:r>
              <a:rPr lang="en-US" dirty="0"/>
              <a:t>We need to make sure that we are accountable to them</a:t>
            </a:r>
          </a:p>
          <a:p>
            <a:pPr lvl="1"/>
            <a:r>
              <a:rPr lang="en-US" dirty="0"/>
              <a:t>We need to make sure that they have visibility into what we are up </a:t>
            </a:r>
            <a:r>
              <a:rPr lang="en-US" dirty="0" smtClean="0"/>
              <a:t>to</a:t>
            </a:r>
            <a:endParaRPr lang="en-US" dirty="0"/>
          </a:p>
        </p:txBody>
      </p:sp>
    </p:spTree>
    <p:extLst>
      <p:ext uri="{BB962C8B-B14F-4D97-AF65-F5344CB8AC3E}">
        <p14:creationId xmlns:p14="http://schemas.microsoft.com/office/powerpoint/2010/main" val="19240718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755848"/>
          </a:xfrm>
        </p:spPr>
        <p:txBody>
          <a:bodyPr>
            <a:normAutofit/>
          </a:bodyPr>
          <a:lstStyle/>
          <a:p>
            <a:r>
              <a:rPr lang="en-US" dirty="0"/>
              <a:t>A searching and fearless moral inventory	</a:t>
            </a:r>
          </a:p>
          <a:p>
            <a:pPr lvl="1"/>
            <a:r>
              <a:rPr lang="en-US" dirty="0"/>
              <a:t>Many of us have experience of other recovery programs</a:t>
            </a:r>
          </a:p>
          <a:p>
            <a:pPr lvl="1"/>
            <a:r>
              <a:rPr lang="en-US" dirty="0"/>
              <a:t>Different programs do different things, and do the same things in different ways</a:t>
            </a:r>
          </a:p>
          <a:p>
            <a:pPr lvl="1"/>
            <a:r>
              <a:rPr lang="en-US" dirty="0"/>
              <a:t>We cannot expect or assume that the way we did something in another program is the right way to do it for </a:t>
            </a:r>
            <a:r>
              <a:rPr lang="en-US" dirty="0" smtClean="0"/>
              <a:t>UA</a:t>
            </a:r>
            <a:endParaRPr lang="en-US" dirty="0"/>
          </a:p>
        </p:txBody>
      </p:sp>
    </p:spTree>
    <p:extLst>
      <p:ext uri="{BB962C8B-B14F-4D97-AF65-F5344CB8AC3E}">
        <p14:creationId xmlns:p14="http://schemas.microsoft.com/office/powerpoint/2010/main" val="42693832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Committees The UA Way</a:t>
            </a:r>
            <a:endParaRPr lang="en-US" dirty="0"/>
          </a:p>
        </p:txBody>
      </p:sp>
      <p:sp>
        <p:nvSpPr>
          <p:cNvPr id="3" name="Content Placeholder 2"/>
          <p:cNvSpPr>
            <a:spLocks noGrp="1"/>
          </p:cNvSpPr>
          <p:nvPr>
            <p:ph idx="1"/>
          </p:nvPr>
        </p:nvSpPr>
        <p:spPr>
          <a:xfrm>
            <a:off x="498474" y="1981200"/>
            <a:ext cx="7556313" cy="4755848"/>
          </a:xfrm>
        </p:spPr>
        <p:txBody>
          <a:bodyPr>
            <a:normAutofit/>
          </a:bodyPr>
          <a:lstStyle/>
          <a:p>
            <a:r>
              <a:rPr lang="en-US" dirty="0" smtClean="0"/>
              <a:t>This list is by no means all there is!</a:t>
            </a:r>
          </a:p>
          <a:p>
            <a:pPr lvl="1"/>
            <a:r>
              <a:rPr lang="en-US" dirty="0" smtClean="0"/>
              <a:t>I add something every time I look at it!</a:t>
            </a:r>
          </a:p>
          <a:p>
            <a:r>
              <a:rPr lang="en-US" dirty="0" smtClean="0"/>
              <a:t>So now the </a:t>
            </a:r>
            <a:r>
              <a:rPr lang="en-US" b="1" i="1" dirty="0" smtClean="0"/>
              <a:t>people</a:t>
            </a:r>
            <a:r>
              <a:rPr lang="en-US" dirty="0" smtClean="0"/>
              <a:t> on the committee need to come to agreement on the </a:t>
            </a:r>
            <a:r>
              <a:rPr lang="en-US" b="1" i="1" dirty="0" smtClean="0"/>
              <a:t>processes </a:t>
            </a:r>
            <a:r>
              <a:rPr lang="en-US" dirty="0" smtClean="0"/>
              <a:t>for the committee, bearing in mind:</a:t>
            </a:r>
          </a:p>
          <a:p>
            <a:pPr lvl="1"/>
            <a:r>
              <a:rPr lang="en-US" dirty="0" smtClean="0"/>
              <a:t>Our strengths</a:t>
            </a:r>
          </a:p>
          <a:p>
            <a:pPr lvl="1"/>
            <a:r>
              <a:rPr lang="en-US" dirty="0" smtClean="0"/>
              <a:t>Our weaknesses</a:t>
            </a:r>
          </a:p>
        </p:txBody>
      </p:sp>
    </p:spTree>
    <p:extLst>
      <p:ext uri="{BB962C8B-B14F-4D97-AF65-F5344CB8AC3E}">
        <p14:creationId xmlns:p14="http://schemas.microsoft.com/office/powerpoint/2010/main" val="37167515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a:t>
            </a:r>
            <a:endParaRPr lang="en-US" dirty="0"/>
          </a:p>
        </p:txBody>
      </p:sp>
      <p:sp>
        <p:nvSpPr>
          <p:cNvPr id="3" name="Content Placeholder 2"/>
          <p:cNvSpPr>
            <a:spLocks noGrp="1"/>
          </p:cNvSpPr>
          <p:nvPr>
            <p:ph idx="1"/>
          </p:nvPr>
        </p:nvSpPr>
        <p:spPr>
          <a:xfrm>
            <a:off x="498474" y="1981200"/>
            <a:ext cx="7556313" cy="4577822"/>
          </a:xfrm>
        </p:spPr>
        <p:txBody>
          <a:bodyPr>
            <a:normAutofit/>
          </a:bodyPr>
          <a:lstStyle/>
          <a:p>
            <a:r>
              <a:rPr lang="en-US" dirty="0" smtClean="0"/>
              <a:t>Who are the most important people on the committee?</a:t>
            </a:r>
          </a:p>
          <a:p>
            <a:r>
              <a:rPr lang="en-US" dirty="0" smtClean="0"/>
              <a:t>The Committee Members!</a:t>
            </a:r>
          </a:p>
          <a:p>
            <a:pPr lvl="1"/>
            <a:r>
              <a:rPr lang="en-US" dirty="0" smtClean="0"/>
              <a:t>The </a:t>
            </a:r>
            <a:r>
              <a:rPr lang="en-US" dirty="0"/>
              <a:t>people who actually do the work of the </a:t>
            </a:r>
            <a:r>
              <a:rPr lang="en-US" dirty="0" smtClean="0"/>
              <a:t>committee</a:t>
            </a:r>
            <a:endParaRPr lang="en-US" dirty="0"/>
          </a:p>
          <a:p>
            <a:pPr lvl="1"/>
            <a:r>
              <a:rPr lang="en-US" dirty="0" smtClean="0"/>
              <a:t>We have </a:t>
            </a:r>
            <a:r>
              <a:rPr lang="en-US" dirty="0"/>
              <a:t>to show </a:t>
            </a:r>
            <a:r>
              <a:rPr lang="en-US" dirty="0" smtClean="0"/>
              <a:t>up!  Nothing </a:t>
            </a:r>
            <a:r>
              <a:rPr lang="en-US" dirty="0"/>
              <a:t>will get done if </a:t>
            </a:r>
            <a:r>
              <a:rPr lang="en-US" dirty="0" smtClean="0"/>
              <a:t>we don</a:t>
            </a:r>
            <a:r>
              <a:rPr lang="fr-FR" dirty="0" smtClean="0"/>
              <a:t>'</a:t>
            </a:r>
            <a:r>
              <a:rPr lang="en-US" dirty="0" smtClean="0"/>
              <a:t>t</a:t>
            </a:r>
            <a:endParaRPr lang="en-US" dirty="0"/>
          </a:p>
          <a:p>
            <a:pPr lvl="1"/>
            <a:r>
              <a:rPr lang="en-US" dirty="0" smtClean="0"/>
              <a:t>We </a:t>
            </a:r>
            <a:r>
              <a:rPr lang="en-US" dirty="0"/>
              <a:t>have to speak up!  Nothing will get done </a:t>
            </a:r>
            <a:r>
              <a:rPr lang="en-US" b="1" i="1" dirty="0"/>
              <a:t>right</a:t>
            </a:r>
            <a:r>
              <a:rPr lang="en-US" dirty="0"/>
              <a:t> if </a:t>
            </a:r>
            <a:r>
              <a:rPr lang="en-US" dirty="0" smtClean="0"/>
              <a:t>we don</a:t>
            </a:r>
            <a:r>
              <a:rPr lang="fr-FR" dirty="0" smtClean="0"/>
              <a:t>'</a:t>
            </a:r>
            <a:r>
              <a:rPr lang="en-US" dirty="0" smtClean="0"/>
              <a:t>t</a:t>
            </a:r>
            <a:endParaRPr lang="en-US" dirty="0"/>
          </a:p>
          <a:p>
            <a:pPr lvl="1"/>
            <a:r>
              <a:rPr lang="en-US" dirty="0" smtClean="0"/>
              <a:t>We have to take </a:t>
            </a:r>
            <a:r>
              <a:rPr lang="en-US" dirty="0"/>
              <a:t>on </a:t>
            </a:r>
            <a:r>
              <a:rPr lang="en-US" dirty="0" smtClean="0"/>
              <a:t>actions that we can </a:t>
            </a:r>
            <a:r>
              <a:rPr lang="en-US" dirty="0" smtClean="0"/>
              <a:t>handle  Once again, nothing will get done if we don’t</a:t>
            </a:r>
            <a:endParaRPr lang="en-US" dirty="0" smtClean="0"/>
          </a:p>
          <a:p>
            <a:pPr lvl="1"/>
            <a:r>
              <a:rPr lang="en-US" dirty="0" smtClean="0"/>
              <a:t>We have to be clear about the actions that we can</a:t>
            </a:r>
            <a:r>
              <a:rPr lang="fr-FR" dirty="0" smtClean="0"/>
              <a:t>’</a:t>
            </a:r>
            <a:r>
              <a:rPr lang="en-US" dirty="0" smtClean="0"/>
              <a:t>t handle—we </a:t>
            </a:r>
            <a:r>
              <a:rPr lang="en-US" dirty="0"/>
              <a:t>all have day jobs and other service commitments</a:t>
            </a:r>
          </a:p>
          <a:p>
            <a:pPr lvl="1"/>
            <a:r>
              <a:rPr lang="en-US" dirty="0"/>
              <a:t>Program principles: slice up </a:t>
            </a:r>
            <a:r>
              <a:rPr lang="en-US" dirty="0" smtClean="0"/>
              <a:t>actions into tasks that are small </a:t>
            </a:r>
            <a:r>
              <a:rPr lang="en-US" dirty="0"/>
              <a:t>enough to be manageable</a:t>
            </a:r>
          </a:p>
          <a:p>
            <a:pPr lvl="1"/>
            <a:endParaRPr lang="en-US" dirty="0" smtClean="0"/>
          </a:p>
        </p:txBody>
      </p:sp>
    </p:spTree>
    <p:extLst>
      <p:ext uri="{BB962C8B-B14F-4D97-AF65-F5344CB8AC3E}">
        <p14:creationId xmlns:p14="http://schemas.microsoft.com/office/powerpoint/2010/main" val="15002404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603" y="3124200"/>
            <a:ext cx="4210577" cy="871538"/>
          </a:xfrm>
        </p:spPr>
        <p:txBody>
          <a:bodyPr>
            <a:normAutofit fontScale="90000"/>
          </a:bodyPr>
          <a:lstStyle/>
          <a:p>
            <a:r>
              <a:rPr lang="en-US" dirty="0" smtClean="0"/>
              <a:t>We know what bad looks like!</a:t>
            </a:r>
            <a:endParaRPr lang="en-US" dirty="0"/>
          </a:p>
        </p:txBody>
      </p:sp>
      <p:sp>
        <p:nvSpPr>
          <p:cNvPr id="4" name="Text Placeholder 3"/>
          <p:cNvSpPr>
            <a:spLocks noGrp="1"/>
          </p:cNvSpPr>
          <p:nvPr>
            <p:ph type="body" sz="half" idx="2"/>
          </p:nvPr>
        </p:nvSpPr>
        <p:spPr>
          <a:xfrm>
            <a:off x="4509604" y="3995737"/>
            <a:ext cx="4210576" cy="2147888"/>
          </a:xfrm>
        </p:spPr>
        <p:txBody>
          <a:bodyPr/>
          <a:lstStyle/>
          <a:p>
            <a:r>
              <a:rPr lang="en-US" dirty="0" smtClean="0"/>
              <a:t>What does good look like?</a:t>
            </a:r>
          </a:p>
          <a:p>
            <a:r>
              <a:rPr lang="en-US" dirty="0" smtClean="0"/>
              <a:t>How do we get there?</a:t>
            </a:r>
          </a:p>
        </p:txBody>
      </p:sp>
      <p:pic>
        <p:nvPicPr>
          <p:cNvPr id="7" name="Picture 6" descr="Bizar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79" y="1016334"/>
            <a:ext cx="4113463" cy="5356871"/>
          </a:xfrm>
          <a:prstGeom prst="rect">
            <a:avLst/>
          </a:prstGeom>
        </p:spPr>
      </p:pic>
      <p:sp>
        <p:nvSpPr>
          <p:cNvPr id="5" name="Oval Callout 4"/>
          <p:cNvSpPr/>
          <p:nvPr/>
        </p:nvSpPr>
        <p:spPr>
          <a:xfrm>
            <a:off x="5901267" y="2381545"/>
            <a:ext cx="3047998" cy="868891"/>
          </a:xfrm>
          <a:prstGeom prst="wedgeEllipseCallout">
            <a:avLst>
              <a:gd name="adj1" fmla="val -32240"/>
              <a:gd name="adj2" fmla="val 70909"/>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200" dirty="0" smtClean="0"/>
              <a:t>This is a general observation, not a comment on this conference</a:t>
            </a:r>
            <a:endParaRPr lang="en-US" sz="1200" dirty="0"/>
          </a:p>
        </p:txBody>
      </p:sp>
    </p:spTree>
    <p:extLst>
      <p:ext uri="{BB962C8B-B14F-4D97-AF65-F5344CB8AC3E}">
        <p14:creationId xmlns:p14="http://schemas.microsoft.com/office/powerpoint/2010/main" val="1328878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a:t>
            </a:r>
            <a:endParaRPr lang="en-US" dirty="0"/>
          </a:p>
        </p:txBody>
      </p:sp>
      <p:sp>
        <p:nvSpPr>
          <p:cNvPr id="3" name="Content Placeholder 2"/>
          <p:cNvSpPr>
            <a:spLocks noGrp="1"/>
          </p:cNvSpPr>
          <p:nvPr>
            <p:ph idx="1"/>
          </p:nvPr>
        </p:nvSpPr>
        <p:spPr>
          <a:xfrm>
            <a:off x="498474" y="1981200"/>
            <a:ext cx="7556313" cy="4577822"/>
          </a:xfrm>
        </p:spPr>
        <p:txBody>
          <a:bodyPr>
            <a:normAutofit/>
          </a:bodyPr>
          <a:lstStyle/>
          <a:p>
            <a:r>
              <a:rPr lang="en-US" dirty="0"/>
              <a:t>…but how do we keep the </a:t>
            </a:r>
            <a:r>
              <a:rPr lang="en-US" dirty="0" smtClean="0"/>
              <a:t>meetings themselves on </a:t>
            </a:r>
            <a:r>
              <a:rPr lang="en-US" dirty="0"/>
              <a:t>track?</a:t>
            </a:r>
          </a:p>
          <a:p>
            <a:r>
              <a:rPr lang="en-US" dirty="0"/>
              <a:t>Tradition Keeper</a:t>
            </a:r>
          </a:p>
          <a:p>
            <a:pPr lvl="1"/>
            <a:r>
              <a:rPr lang="en-US" dirty="0"/>
              <a:t>Making sure the meeting sticks to the agreed </a:t>
            </a:r>
            <a:r>
              <a:rPr lang="en-US" dirty="0" smtClean="0"/>
              <a:t>upon format</a:t>
            </a:r>
            <a:endParaRPr lang="en-US" dirty="0"/>
          </a:p>
          <a:p>
            <a:pPr lvl="1"/>
            <a:r>
              <a:rPr lang="en-US" dirty="0"/>
              <a:t>Making sure everyone gets a fair say</a:t>
            </a:r>
          </a:p>
          <a:p>
            <a:pPr lvl="1"/>
            <a:r>
              <a:rPr lang="en-US" dirty="0" smtClean="0"/>
              <a:t>Since the Tradition Keeper cannot easily participate in the discussion, this </a:t>
            </a:r>
            <a:r>
              <a:rPr lang="en-US" dirty="0"/>
              <a:t>position can be </a:t>
            </a:r>
            <a:r>
              <a:rPr lang="en-US" dirty="0" smtClean="0"/>
              <a:t>rotated</a:t>
            </a:r>
          </a:p>
          <a:p>
            <a:pPr lvl="1"/>
            <a:r>
              <a:rPr lang="en-US" dirty="0" smtClean="0"/>
              <a:t>(This role is also called Parliamentarian or Egalitarian, but Tradition Keeper seems most in keeping with UA principles)</a:t>
            </a:r>
            <a:endParaRPr lang="en-US" dirty="0" smtClean="0"/>
          </a:p>
          <a:p>
            <a:r>
              <a:rPr lang="en-US" dirty="0" smtClean="0"/>
              <a:t>Time Keeper</a:t>
            </a:r>
          </a:p>
          <a:p>
            <a:pPr lvl="1"/>
            <a:r>
              <a:rPr lang="en-US" dirty="0" smtClean="0"/>
              <a:t>Making sure the meeting stays on track time-wise</a:t>
            </a:r>
          </a:p>
          <a:p>
            <a:pPr lvl="1"/>
            <a:r>
              <a:rPr lang="en-US" dirty="0" smtClean="0"/>
              <a:t>Since </a:t>
            </a:r>
            <a:r>
              <a:rPr lang="en-US" dirty="0"/>
              <a:t>the </a:t>
            </a:r>
            <a:r>
              <a:rPr lang="en-US" dirty="0" smtClean="0"/>
              <a:t>Time Keeper </a:t>
            </a:r>
            <a:r>
              <a:rPr lang="en-US" dirty="0"/>
              <a:t>cannot easily participate in the discussion, this position can be </a:t>
            </a:r>
            <a:r>
              <a:rPr lang="en-US" dirty="0" smtClean="0"/>
              <a:t>rotated</a:t>
            </a:r>
          </a:p>
          <a:p>
            <a:pPr lvl="1"/>
            <a:endParaRPr lang="en-US" dirty="0"/>
          </a:p>
          <a:p>
            <a:endParaRPr lang="en-US" dirty="0" smtClean="0"/>
          </a:p>
        </p:txBody>
      </p:sp>
    </p:spTree>
    <p:extLst>
      <p:ext uri="{BB962C8B-B14F-4D97-AF65-F5344CB8AC3E}">
        <p14:creationId xmlns:p14="http://schemas.microsoft.com/office/powerpoint/2010/main" val="18680337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a:t>
            </a:r>
            <a:endParaRPr lang="en-US" dirty="0"/>
          </a:p>
        </p:txBody>
      </p:sp>
      <p:sp>
        <p:nvSpPr>
          <p:cNvPr id="3" name="Content Placeholder 2"/>
          <p:cNvSpPr>
            <a:spLocks noGrp="1"/>
          </p:cNvSpPr>
          <p:nvPr>
            <p:ph idx="1"/>
          </p:nvPr>
        </p:nvSpPr>
        <p:spPr>
          <a:xfrm>
            <a:off x="498474" y="1993528"/>
            <a:ext cx="7556313" cy="4767709"/>
          </a:xfrm>
        </p:spPr>
        <p:txBody>
          <a:bodyPr>
            <a:normAutofit/>
          </a:bodyPr>
          <a:lstStyle/>
          <a:p>
            <a:r>
              <a:rPr lang="en-US" dirty="0"/>
              <a:t>Secretary</a:t>
            </a:r>
          </a:p>
          <a:p>
            <a:pPr lvl="1"/>
            <a:r>
              <a:rPr lang="en-US" dirty="0"/>
              <a:t>This role maintains Clarity</a:t>
            </a:r>
          </a:p>
          <a:p>
            <a:pPr lvl="1"/>
            <a:r>
              <a:rPr lang="en-US" dirty="0"/>
              <a:t>Taking concise accurate notes </a:t>
            </a:r>
          </a:p>
          <a:p>
            <a:pPr lvl="1"/>
            <a:r>
              <a:rPr lang="en-US" dirty="0"/>
              <a:t>Distributing meeting notes and agenda promptly</a:t>
            </a:r>
          </a:p>
          <a:p>
            <a:pPr lvl="1"/>
            <a:r>
              <a:rPr lang="en-US" dirty="0"/>
              <a:t>Keeping track of things that need to be kept track of</a:t>
            </a:r>
          </a:p>
          <a:p>
            <a:r>
              <a:rPr lang="en-US" dirty="0" smtClean="0"/>
              <a:t>…and finally, the Chair</a:t>
            </a:r>
            <a:endParaRPr lang="en-US" dirty="0"/>
          </a:p>
          <a:p>
            <a:pPr lvl="1"/>
            <a:r>
              <a:rPr lang="en-US" dirty="0"/>
              <a:t>This is UA: the Chair is </a:t>
            </a:r>
            <a:r>
              <a:rPr lang="en-US" b="1" i="1" dirty="0"/>
              <a:t>not</a:t>
            </a:r>
            <a:r>
              <a:rPr lang="en-US" dirty="0"/>
              <a:t> </a:t>
            </a:r>
            <a:r>
              <a:rPr lang="en-US" dirty="0" smtClean="0"/>
              <a:t>the “Leader” </a:t>
            </a:r>
            <a:r>
              <a:rPr lang="en-US" dirty="0"/>
              <a:t>but </a:t>
            </a:r>
            <a:r>
              <a:rPr lang="en-US" dirty="0" smtClean="0"/>
              <a:t>the “Facilitator” </a:t>
            </a:r>
            <a:endParaRPr lang="en-US" dirty="0"/>
          </a:p>
          <a:p>
            <a:pPr lvl="1"/>
            <a:r>
              <a:rPr lang="en-US" dirty="0" smtClean="0"/>
              <a:t>Main jobs: recruiting</a:t>
            </a:r>
            <a:r>
              <a:rPr lang="en-US" dirty="0"/>
              <a:t>, getting people involved, keeping people </a:t>
            </a:r>
            <a:r>
              <a:rPr lang="en-US" dirty="0" smtClean="0"/>
              <a:t>motivated, chairing meetings</a:t>
            </a:r>
            <a:endParaRPr lang="en-US" dirty="0"/>
          </a:p>
          <a:p>
            <a:pPr lvl="1"/>
            <a:r>
              <a:rPr lang="en-US" b="1" i="1" dirty="0"/>
              <a:t>NOT</a:t>
            </a:r>
            <a:r>
              <a:rPr lang="en-US" dirty="0"/>
              <a:t> doing the work of the committee, but making sure it gets done</a:t>
            </a:r>
          </a:p>
          <a:p>
            <a:pPr lvl="1"/>
            <a:r>
              <a:rPr lang="en-US" b="1" i="1" dirty="0"/>
              <a:t>NOT</a:t>
            </a:r>
            <a:r>
              <a:rPr lang="en-US" dirty="0"/>
              <a:t> </a:t>
            </a:r>
            <a:r>
              <a:rPr lang="en-US" dirty="0" smtClean="0"/>
              <a:t>making the decisions for the </a:t>
            </a:r>
            <a:r>
              <a:rPr lang="en-US" dirty="0"/>
              <a:t>committee, but making sure </a:t>
            </a:r>
            <a:r>
              <a:rPr lang="en-US" dirty="0" smtClean="0"/>
              <a:t>they get </a:t>
            </a:r>
            <a:r>
              <a:rPr lang="en-US" dirty="0" smtClean="0"/>
              <a:t>made</a:t>
            </a:r>
            <a:endParaRPr lang="en-US" dirty="0"/>
          </a:p>
        </p:txBody>
      </p:sp>
    </p:spTree>
    <p:extLst>
      <p:ext uri="{BB962C8B-B14F-4D97-AF65-F5344CB8AC3E}">
        <p14:creationId xmlns:p14="http://schemas.microsoft.com/office/powerpoint/2010/main" val="19018235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Agreement</a:t>
            </a:r>
            <a:endParaRPr lang="en-US" dirty="0"/>
          </a:p>
        </p:txBody>
      </p:sp>
      <p:sp>
        <p:nvSpPr>
          <p:cNvPr id="3" name="Content Placeholder 2"/>
          <p:cNvSpPr>
            <a:spLocks noGrp="1"/>
          </p:cNvSpPr>
          <p:nvPr>
            <p:ph idx="1"/>
          </p:nvPr>
        </p:nvSpPr>
        <p:spPr/>
        <p:txBody>
          <a:bodyPr/>
          <a:lstStyle/>
          <a:p>
            <a:r>
              <a:rPr lang="en-US" dirty="0" smtClean="0"/>
              <a:t>A motion is an action, a solution to a perceived problem</a:t>
            </a:r>
          </a:p>
          <a:p>
            <a:r>
              <a:rPr lang="en-US" dirty="0" smtClean="0"/>
              <a:t>Before we can agree on a solution, we need to agree on the problem!</a:t>
            </a:r>
          </a:p>
        </p:txBody>
      </p:sp>
      <p:sp>
        <p:nvSpPr>
          <p:cNvPr id="6" name="Diamond 5"/>
          <p:cNvSpPr/>
          <p:nvPr/>
        </p:nvSpPr>
        <p:spPr>
          <a:xfrm>
            <a:off x="1734964" y="3334018"/>
            <a:ext cx="2823570" cy="282357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Problem Space</a:t>
            </a:r>
            <a:endParaRPr lang="en-US" dirty="0"/>
          </a:p>
        </p:txBody>
      </p:sp>
      <p:sp>
        <p:nvSpPr>
          <p:cNvPr id="7" name="Diamond 6"/>
          <p:cNvSpPr/>
          <p:nvPr/>
        </p:nvSpPr>
        <p:spPr>
          <a:xfrm>
            <a:off x="4558534" y="3334018"/>
            <a:ext cx="2823570" cy="282357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Solution Space</a:t>
            </a:r>
            <a:endParaRPr lang="en-US" dirty="0"/>
          </a:p>
        </p:txBody>
      </p:sp>
      <p:sp>
        <p:nvSpPr>
          <p:cNvPr id="8" name="Right Arrow 7"/>
          <p:cNvSpPr/>
          <p:nvPr/>
        </p:nvSpPr>
        <p:spPr>
          <a:xfrm>
            <a:off x="2565400" y="5029200"/>
            <a:ext cx="4114800" cy="508000"/>
          </a:xfrm>
          <a:prstGeom prst="rightArrow">
            <a:avLst/>
          </a:prstGeom>
          <a:solidFill>
            <a:schemeClr val="bg1"/>
          </a:solidFill>
          <a:ln w="127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210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Agreement</a:t>
            </a:r>
            <a:endParaRPr lang="en-US" dirty="0"/>
          </a:p>
        </p:txBody>
      </p:sp>
      <p:sp>
        <p:nvSpPr>
          <p:cNvPr id="3" name="Content Placeholder 2"/>
          <p:cNvSpPr>
            <a:spLocks noGrp="1"/>
          </p:cNvSpPr>
          <p:nvPr>
            <p:ph idx="1"/>
          </p:nvPr>
        </p:nvSpPr>
        <p:spPr/>
        <p:txBody>
          <a:bodyPr/>
          <a:lstStyle/>
          <a:p>
            <a:r>
              <a:rPr lang="en-US" dirty="0" smtClean="0"/>
              <a:t>How do we do that, how do we come to consensus?</a:t>
            </a:r>
          </a:p>
          <a:p>
            <a:r>
              <a:rPr lang="en-US" dirty="0" smtClean="0"/>
              <a:t>What is a space and why is it diamond-shaped?!</a:t>
            </a:r>
          </a:p>
        </p:txBody>
      </p:sp>
      <p:grpSp>
        <p:nvGrpSpPr>
          <p:cNvPr id="13" name="Group 12"/>
          <p:cNvGrpSpPr/>
          <p:nvPr/>
        </p:nvGrpSpPr>
        <p:grpSpPr>
          <a:xfrm>
            <a:off x="3124667" y="4652594"/>
            <a:ext cx="2056463" cy="1719112"/>
            <a:chOff x="2556932" y="3630158"/>
            <a:chExt cx="2056463" cy="1719112"/>
          </a:xfrm>
        </p:grpSpPr>
        <p:sp>
          <p:nvSpPr>
            <p:cNvPr id="5" name="Right Triangle 4"/>
            <p:cNvSpPr/>
            <p:nvPr/>
          </p:nvSpPr>
          <p:spPr>
            <a:xfrm rot="2700000">
              <a:off x="2556932" y="3631746"/>
              <a:ext cx="1717524" cy="1717524"/>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Triangle 6"/>
            <p:cNvSpPr/>
            <p:nvPr/>
          </p:nvSpPr>
          <p:spPr>
            <a:xfrm rot="18900000" flipH="1">
              <a:off x="3831606" y="4128814"/>
              <a:ext cx="781789" cy="747577"/>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rot="18900000" flipH="1">
              <a:off x="2686147" y="3630158"/>
              <a:ext cx="1722014" cy="1717524"/>
            </a:xfrm>
            <a:custGeom>
              <a:avLst/>
              <a:gdLst>
                <a:gd name="connsiteX0" fmla="*/ 0 w 1717524"/>
                <a:gd name="connsiteY0" fmla="*/ 1717524 h 1717524"/>
                <a:gd name="connsiteX1" fmla="*/ 0 w 1717524"/>
                <a:gd name="connsiteY1" fmla="*/ 0 h 1717524"/>
                <a:gd name="connsiteX2" fmla="*/ 1717524 w 1717524"/>
                <a:gd name="connsiteY2" fmla="*/ 1717524 h 1717524"/>
                <a:gd name="connsiteX3" fmla="*/ 0 w 1717524"/>
                <a:gd name="connsiteY3" fmla="*/ 1717524 h 1717524"/>
                <a:gd name="connsiteX0" fmla="*/ 0 w 1722014"/>
                <a:gd name="connsiteY0" fmla="*/ 806028 h 1717524"/>
                <a:gd name="connsiteX1" fmla="*/ 4490 w 1722014"/>
                <a:gd name="connsiteY1" fmla="*/ 0 h 1717524"/>
                <a:gd name="connsiteX2" fmla="*/ 1722014 w 1722014"/>
                <a:gd name="connsiteY2" fmla="*/ 1717524 h 1717524"/>
                <a:gd name="connsiteX3" fmla="*/ 0 w 1722014"/>
                <a:gd name="connsiteY3" fmla="*/ 806028 h 1717524"/>
                <a:gd name="connsiteX0" fmla="*/ 0 w 1722014"/>
                <a:gd name="connsiteY0" fmla="*/ 806028 h 1717524"/>
                <a:gd name="connsiteX1" fmla="*/ 4490 w 1722014"/>
                <a:gd name="connsiteY1" fmla="*/ 0 h 1717524"/>
                <a:gd name="connsiteX2" fmla="*/ 1722014 w 1722014"/>
                <a:gd name="connsiteY2" fmla="*/ 1717524 h 1717524"/>
                <a:gd name="connsiteX3" fmla="*/ 590209 w 1722014"/>
                <a:gd name="connsiteY3" fmla="*/ 1107859 h 1717524"/>
                <a:gd name="connsiteX4" fmla="*/ 0 w 1722014"/>
                <a:gd name="connsiteY4" fmla="*/ 806028 h 1717524"/>
                <a:gd name="connsiteX0" fmla="*/ 0 w 1722014"/>
                <a:gd name="connsiteY0" fmla="*/ 806028 h 1717524"/>
                <a:gd name="connsiteX1" fmla="*/ 4490 w 1722014"/>
                <a:gd name="connsiteY1" fmla="*/ 0 h 1717524"/>
                <a:gd name="connsiteX2" fmla="*/ 1722014 w 1722014"/>
                <a:gd name="connsiteY2" fmla="*/ 1717524 h 1717524"/>
                <a:gd name="connsiteX3" fmla="*/ 931459 w 1722014"/>
                <a:gd name="connsiteY3" fmla="*/ 1700556 h 1717524"/>
                <a:gd name="connsiteX4" fmla="*/ 0 w 1722014"/>
                <a:gd name="connsiteY4" fmla="*/ 806028 h 1717524"/>
                <a:gd name="connsiteX0" fmla="*/ 0 w 1722014"/>
                <a:gd name="connsiteY0" fmla="*/ 806028 h 1717524"/>
                <a:gd name="connsiteX1" fmla="*/ 4490 w 1722014"/>
                <a:gd name="connsiteY1" fmla="*/ 0 h 1717524"/>
                <a:gd name="connsiteX2" fmla="*/ 1722014 w 1722014"/>
                <a:gd name="connsiteY2" fmla="*/ 1717524 h 1717524"/>
                <a:gd name="connsiteX3" fmla="*/ 913499 w 1722014"/>
                <a:gd name="connsiteY3" fmla="*/ 1709537 h 1717524"/>
                <a:gd name="connsiteX4" fmla="*/ 0 w 1722014"/>
                <a:gd name="connsiteY4" fmla="*/ 806028 h 1717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014" h="1717524">
                  <a:moveTo>
                    <a:pt x="0" y="806028"/>
                  </a:moveTo>
                  <a:cubicBezTo>
                    <a:pt x="1497" y="537352"/>
                    <a:pt x="2993" y="268676"/>
                    <a:pt x="4490" y="0"/>
                  </a:cubicBezTo>
                  <a:lnTo>
                    <a:pt x="1722014" y="1717524"/>
                  </a:lnTo>
                  <a:lnTo>
                    <a:pt x="913499" y="1709537"/>
                  </a:lnTo>
                  <a:lnTo>
                    <a:pt x="0" y="806028"/>
                  </a:ln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p:cNvSpPr txBox="1"/>
          <p:nvPr/>
        </p:nvSpPr>
        <p:spPr>
          <a:xfrm>
            <a:off x="747184" y="3695130"/>
            <a:ext cx="2656416" cy="1277273"/>
          </a:xfrm>
          <a:prstGeom prst="rect">
            <a:avLst/>
          </a:prstGeom>
          <a:noFill/>
        </p:spPr>
        <p:txBody>
          <a:bodyPr wrap="square" rtlCol="0">
            <a:spAutoFit/>
          </a:bodyPr>
          <a:lstStyle/>
          <a:p>
            <a:pPr>
              <a:spcAft>
                <a:spcPts val="600"/>
              </a:spcAft>
            </a:pPr>
            <a:r>
              <a:rPr lang="en-US" sz="1200" b="1" dirty="0" smtClean="0">
                <a:solidFill>
                  <a:schemeClr val="tx1">
                    <a:lumMod val="65000"/>
                    <a:lumOff val="35000"/>
                  </a:schemeClr>
                </a:solidFill>
              </a:rPr>
              <a:t>Step 1:</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Open the discussion</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Keep an open mind</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Gather information</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Get as many viewpoints as possible</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Do not </a:t>
            </a:r>
            <a:r>
              <a:rPr lang="en-US" sz="1000" dirty="0" smtClean="0">
                <a:solidFill>
                  <a:schemeClr val="tx1">
                    <a:lumMod val="65000"/>
                    <a:lumOff val="35000"/>
                  </a:schemeClr>
                </a:solidFill>
              </a:rPr>
              <a:t>discuss </a:t>
            </a:r>
            <a:r>
              <a:rPr lang="en-US" sz="1000" dirty="0" smtClean="0">
                <a:solidFill>
                  <a:schemeClr val="tx1">
                    <a:lumMod val="65000"/>
                    <a:lumOff val="35000"/>
                  </a:schemeClr>
                </a:solidFill>
              </a:rPr>
              <a:t>or </a:t>
            </a:r>
            <a:r>
              <a:rPr lang="en-US" sz="1000" dirty="0">
                <a:solidFill>
                  <a:schemeClr val="tx1">
                    <a:lumMod val="65000"/>
                    <a:lumOff val="35000"/>
                  </a:schemeClr>
                </a:solidFill>
              </a:rPr>
              <a:t>try to judge </a:t>
            </a:r>
            <a:r>
              <a:rPr lang="en-US" sz="1000" dirty="0" smtClean="0">
                <a:solidFill>
                  <a:schemeClr val="tx1">
                    <a:lumMod val="65000"/>
                    <a:lumOff val="35000"/>
                  </a:schemeClr>
                </a:solidFill>
              </a:rPr>
              <a:t>individual suggestions at this stage!</a:t>
            </a:r>
            <a:endParaRPr lang="en-US" sz="1000" dirty="0">
              <a:solidFill>
                <a:schemeClr val="tx1">
                  <a:lumMod val="65000"/>
                  <a:lumOff val="35000"/>
                </a:schemeClr>
              </a:solidFill>
            </a:endParaRPr>
          </a:p>
        </p:txBody>
      </p:sp>
      <p:sp>
        <p:nvSpPr>
          <p:cNvPr id="11" name="TextBox 10"/>
          <p:cNvSpPr txBox="1"/>
          <p:nvPr/>
        </p:nvSpPr>
        <p:spPr>
          <a:xfrm>
            <a:off x="4588297" y="3079577"/>
            <a:ext cx="3531231" cy="1892826"/>
          </a:xfrm>
          <a:prstGeom prst="rect">
            <a:avLst/>
          </a:prstGeom>
          <a:noFill/>
        </p:spPr>
        <p:txBody>
          <a:bodyPr wrap="square" rtlCol="0">
            <a:spAutoFit/>
          </a:bodyPr>
          <a:lstStyle/>
          <a:p>
            <a:pPr>
              <a:spcAft>
                <a:spcPts val="600"/>
              </a:spcAft>
            </a:pPr>
            <a:r>
              <a:rPr lang="en-US" sz="1200" b="1" dirty="0" smtClean="0">
                <a:solidFill>
                  <a:schemeClr val="tx1">
                    <a:lumMod val="65000"/>
                    <a:lumOff val="35000"/>
                  </a:schemeClr>
                </a:solidFill>
              </a:rPr>
              <a:t>Step 2:</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Start narrowing the discussion</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This is the hard part—this is where we start agreeing!</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Organize and summarize the information</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Discuss and judge different possibilities</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Drop some ideas or options in favor of others; straw polls help here</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Narrow the possibilities to two or three or four clear-cut options</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Be clear about the advantages and disadvantages of each option</a:t>
            </a:r>
            <a:endParaRPr lang="en-US" sz="1000" dirty="0">
              <a:solidFill>
                <a:schemeClr val="tx1">
                  <a:lumMod val="65000"/>
                  <a:lumOff val="35000"/>
                </a:schemeClr>
              </a:solidFill>
            </a:endParaRPr>
          </a:p>
        </p:txBody>
      </p:sp>
      <p:sp>
        <p:nvSpPr>
          <p:cNvPr id="12" name="TextBox 11"/>
          <p:cNvSpPr txBox="1"/>
          <p:nvPr/>
        </p:nvSpPr>
        <p:spPr>
          <a:xfrm>
            <a:off x="5466415" y="5073266"/>
            <a:ext cx="3169585" cy="1738937"/>
          </a:xfrm>
          <a:prstGeom prst="rect">
            <a:avLst/>
          </a:prstGeom>
          <a:noFill/>
        </p:spPr>
        <p:txBody>
          <a:bodyPr wrap="square" rtlCol="0">
            <a:spAutoFit/>
          </a:bodyPr>
          <a:lstStyle/>
          <a:p>
            <a:pPr>
              <a:spcAft>
                <a:spcPts val="600"/>
              </a:spcAft>
            </a:pPr>
            <a:r>
              <a:rPr lang="en-US" sz="1200" b="1" dirty="0" smtClean="0">
                <a:solidFill>
                  <a:schemeClr val="tx1">
                    <a:lumMod val="65000"/>
                    <a:lumOff val="35000"/>
                  </a:schemeClr>
                </a:solidFill>
              </a:rPr>
              <a:t>Step 3:</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Close the discussion</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Come to a decision between the various options</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This is the easy part: we are choosing between a few options, with a clear picture of each</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Don</a:t>
            </a:r>
            <a:r>
              <a:rPr lang="fr-FR" sz="1000" dirty="0" smtClean="0">
                <a:solidFill>
                  <a:schemeClr val="tx1">
                    <a:lumMod val="65000"/>
                    <a:lumOff val="35000"/>
                  </a:schemeClr>
                </a:solidFill>
              </a:rPr>
              <a:t>’</a:t>
            </a:r>
            <a:r>
              <a:rPr lang="en-US" sz="1000" dirty="0" smtClean="0">
                <a:solidFill>
                  <a:schemeClr val="tx1">
                    <a:lumMod val="65000"/>
                    <a:lumOff val="35000"/>
                  </a:schemeClr>
                </a:solidFill>
              </a:rPr>
              <a:t>t forget to negotiate!</a:t>
            </a:r>
          </a:p>
          <a:p>
            <a:pPr marL="137160" indent="-137160">
              <a:buClr>
                <a:schemeClr val="accent2">
                  <a:lumMod val="75000"/>
                  <a:lumOff val="25000"/>
                </a:schemeClr>
              </a:buClr>
              <a:buFont typeface="Wingdings" charset="2"/>
              <a:buChar char="§"/>
            </a:pPr>
            <a:r>
              <a:rPr lang="en-US" sz="1000" dirty="0" smtClean="0">
                <a:solidFill>
                  <a:schemeClr val="tx1">
                    <a:lumMod val="65000"/>
                    <a:lumOff val="35000"/>
                  </a:schemeClr>
                </a:solidFill>
              </a:rPr>
              <a:t>This doesn’t have to be either/or—it may be possible to do both, taking the best pieces of each option</a:t>
            </a:r>
          </a:p>
          <a:p>
            <a:pPr marL="285750" indent="-285750">
              <a:buClr>
                <a:schemeClr val="accent2">
                  <a:lumMod val="75000"/>
                  <a:lumOff val="25000"/>
                </a:schemeClr>
              </a:buClr>
              <a:buFont typeface="Wingdings" charset="2"/>
              <a:buChar char="§"/>
            </a:pPr>
            <a:endParaRPr lang="en-US" sz="1000" dirty="0" smtClean="0">
              <a:solidFill>
                <a:schemeClr val="tx1">
                  <a:lumMod val="65000"/>
                  <a:lumOff val="35000"/>
                </a:schemeClr>
              </a:solidFill>
            </a:endParaRPr>
          </a:p>
        </p:txBody>
      </p:sp>
      <p:sp>
        <p:nvSpPr>
          <p:cNvPr id="14" name="Right Arrow 13"/>
          <p:cNvSpPr/>
          <p:nvPr/>
        </p:nvSpPr>
        <p:spPr>
          <a:xfrm>
            <a:off x="3048000" y="5266266"/>
            <a:ext cx="2149902" cy="508000"/>
          </a:xfrm>
          <a:prstGeom prst="rightArrow">
            <a:avLst/>
          </a:prstGeom>
          <a:solidFill>
            <a:schemeClr val="bg1"/>
          </a:solidFill>
          <a:ln w="127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048000" y="5353308"/>
            <a:ext cx="281973" cy="307777"/>
          </a:xfrm>
          <a:prstGeom prst="rect">
            <a:avLst/>
          </a:prstGeom>
          <a:noFill/>
        </p:spPr>
        <p:txBody>
          <a:bodyPr wrap="none" rtlCol="0" anchor="ctr">
            <a:spAutoFit/>
          </a:bodyPr>
          <a:lstStyle/>
          <a:p>
            <a:pPr algn="ctr"/>
            <a:r>
              <a:rPr lang="en-US" sz="1400" dirty="0" smtClean="0">
                <a:solidFill>
                  <a:schemeClr val="bg2">
                    <a:lumMod val="50000"/>
                  </a:schemeClr>
                </a:solidFill>
              </a:rPr>
              <a:t>1</a:t>
            </a:r>
            <a:endParaRPr lang="en-US" sz="1400" dirty="0">
              <a:solidFill>
                <a:schemeClr val="bg2">
                  <a:lumMod val="50000"/>
                </a:schemeClr>
              </a:solidFill>
            </a:endParaRPr>
          </a:p>
        </p:txBody>
      </p:sp>
      <p:sp>
        <p:nvSpPr>
          <p:cNvPr id="16" name="TextBox 15"/>
          <p:cNvSpPr txBox="1"/>
          <p:nvPr/>
        </p:nvSpPr>
        <p:spPr>
          <a:xfrm>
            <a:off x="4243628" y="5351819"/>
            <a:ext cx="281973" cy="307777"/>
          </a:xfrm>
          <a:prstGeom prst="rect">
            <a:avLst/>
          </a:prstGeom>
          <a:noFill/>
        </p:spPr>
        <p:txBody>
          <a:bodyPr wrap="none" rtlCol="0" anchor="ctr">
            <a:spAutoFit/>
          </a:bodyPr>
          <a:lstStyle/>
          <a:p>
            <a:pPr algn="ctr"/>
            <a:r>
              <a:rPr lang="en-US" sz="1400" dirty="0" smtClean="0">
                <a:solidFill>
                  <a:schemeClr val="bg2">
                    <a:lumMod val="50000"/>
                  </a:schemeClr>
                </a:solidFill>
              </a:rPr>
              <a:t>2</a:t>
            </a:r>
            <a:endParaRPr lang="en-US" sz="1400" dirty="0">
              <a:solidFill>
                <a:schemeClr val="bg2">
                  <a:lumMod val="50000"/>
                </a:schemeClr>
              </a:solidFill>
            </a:endParaRPr>
          </a:p>
        </p:txBody>
      </p:sp>
      <p:sp>
        <p:nvSpPr>
          <p:cNvPr id="17" name="TextBox 16"/>
          <p:cNvSpPr txBox="1"/>
          <p:nvPr/>
        </p:nvSpPr>
        <p:spPr>
          <a:xfrm>
            <a:off x="4888901" y="5350330"/>
            <a:ext cx="281973" cy="307777"/>
          </a:xfrm>
          <a:prstGeom prst="rect">
            <a:avLst/>
          </a:prstGeom>
          <a:noFill/>
        </p:spPr>
        <p:txBody>
          <a:bodyPr wrap="none" rtlCol="0" anchor="ctr">
            <a:spAutoFit/>
          </a:bodyPr>
          <a:lstStyle/>
          <a:p>
            <a:pPr algn="ctr"/>
            <a:r>
              <a:rPr lang="en-US" sz="1400" dirty="0" smtClean="0">
                <a:solidFill>
                  <a:schemeClr val="bg2">
                    <a:lumMod val="50000"/>
                  </a:schemeClr>
                </a:solidFill>
              </a:rPr>
              <a:t>3</a:t>
            </a:r>
            <a:endParaRPr lang="en-US" sz="1400" dirty="0">
              <a:solidFill>
                <a:schemeClr val="bg2">
                  <a:lumMod val="50000"/>
                </a:schemeClr>
              </a:solidFill>
            </a:endParaRPr>
          </a:p>
        </p:txBody>
      </p:sp>
    </p:spTree>
    <p:extLst>
      <p:ext uri="{BB962C8B-B14F-4D97-AF65-F5344CB8AC3E}">
        <p14:creationId xmlns:p14="http://schemas.microsoft.com/office/powerpoint/2010/main" val="1139754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UA Approach to Motions</a:t>
            </a:r>
            <a:endParaRPr lang="en-US" dirty="0"/>
          </a:p>
        </p:txBody>
      </p:sp>
      <p:sp>
        <p:nvSpPr>
          <p:cNvPr id="3" name="Content Placeholder 2"/>
          <p:cNvSpPr>
            <a:spLocks noGrp="1"/>
          </p:cNvSpPr>
          <p:nvPr>
            <p:ph idx="1"/>
          </p:nvPr>
        </p:nvSpPr>
        <p:spPr>
          <a:xfrm>
            <a:off x="498474" y="1981200"/>
            <a:ext cx="7556313" cy="4780038"/>
          </a:xfrm>
        </p:spPr>
        <p:txBody>
          <a:bodyPr>
            <a:normAutofit lnSpcReduction="10000"/>
          </a:bodyPr>
          <a:lstStyle/>
          <a:p>
            <a:r>
              <a:rPr lang="en-US" dirty="0" smtClean="0"/>
              <a:t>So how do we frame our suggestions, so that we can agree on the problem as well as the solution?</a:t>
            </a:r>
          </a:p>
          <a:p>
            <a:r>
              <a:rPr lang="en-US" dirty="0" smtClean="0"/>
              <a:t>A suggestion from Roberta</a:t>
            </a:r>
            <a:r>
              <a:rPr lang="fr-FR" dirty="0" smtClean="0"/>
              <a:t>’</a:t>
            </a:r>
            <a:r>
              <a:rPr lang="en-US" dirty="0" smtClean="0"/>
              <a:t>s Rules – this is only one approach of many!</a:t>
            </a:r>
          </a:p>
          <a:p>
            <a:r>
              <a:rPr lang="en-US" dirty="0" smtClean="0"/>
              <a:t>Six </a:t>
            </a:r>
            <a:r>
              <a:rPr lang="en-US" dirty="0"/>
              <a:t>steps to presenting a simple, stated proposal: </a:t>
            </a:r>
          </a:p>
          <a:p>
            <a:pPr lvl="1"/>
            <a:r>
              <a:rPr lang="en-US" dirty="0"/>
              <a:t>State the suggestion verbally to the group, and explain the need. </a:t>
            </a:r>
          </a:p>
          <a:p>
            <a:pPr lvl="1"/>
            <a:r>
              <a:rPr lang="en-US" dirty="0"/>
              <a:t>Clarify by answering questions for understanding. </a:t>
            </a:r>
          </a:p>
          <a:p>
            <a:pPr lvl="1"/>
            <a:r>
              <a:rPr lang="en-US" dirty="0"/>
              <a:t>Check for disagreement (objections); if none, then check for agreement. (Stop at this point if everyone agrees to the </a:t>
            </a:r>
            <a:r>
              <a:rPr lang="en-US" dirty="0" smtClean="0"/>
              <a:t>proposal!)</a:t>
            </a:r>
            <a:r>
              <a:rPr lang="en-US" dirty="0"/>
              <a:t> </a:t>
            </a:r>
          </a:p>
          <a:p>
            <a:pPr lvl="1"/>
            <a:r>
              <a:rPr lang="en-US" dirty="0"/>
              <a:t>If there are objections, clarify issues as necessary and ask for statements of both pros and cons. </a:t>
            </a:r>
          </a:p>
          <a:p>
            <a:pPr lvl="1"/>
            <a:r>
              <a:rPr lang="en-US" dirty="0"/>
              <a:t>Ask for modifications or another proposal. </a:t>
            </a:r>
          </a:p>
          <a:p>
            <a:pPr lvl="1"/>
            <a:r>
              <a:rPr lang="en-US" dirty="0"/>
              <a:t>Check for disagreement; if none, then check for substantial agreement. If </a:t>
            </a:r>
            <a:r>
              <a:rPr lang="en-US" dirty="0" smtClean="0"/>
              <a:t>necessary, vote.</a:t>
            </a:r>
          </a:p>
        </p:txBody>
      </p:sp>
    </p:spTree>
    <p:extLst>
      <p:ext uri="{BB962C8B-B14F-4D97-AF65-F5344CB8AC3E}">
        <p14:creationId xmlns:p14="http://schemas.microsoft.com/office/powerpoint/2010/main" val="9508670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Effective</a:t>
            </a:r>
            <a:endParaRPr lang="en-US" dirty="0"/>
          </a:p>
        </p:txBody>
      </p:sp>
      <p:sp>
        <p:nvSpPr>
          <p:cNvPr id="3" name="Content Placeholder 2"/>
          <p:cNvSpPr>
            <a:spLocks noGrp="1"/>
          </p:cNvSpPr>
          <p:nvPr>
            <p:ph idx="1"/>
          </p:nvPr>
        </p:nvSpPr>
        <p:spPr>
          <a:xfrm>
            <a:off x="498474" y="1993528"/>
            <a:ext cx="7556313" cy="4864472"/>
          </a:xfrm>
        </p:spPr>
        <p:txBody>
          <a:bodyPr>
            <a:normAutofit fontScale="85000" lnSpcReduction="20000"/>
          </a:bodyPr>
          <a:lstStyle/>
          <a:p>
            <a:r>
              <a:rPr lang="en-US" dirty="0" smtClean="0"/>
              <a:t>Finally, via Mike M., some advice from James </a:t>
            </a:r>
            <a:r>
              <a:rPr lang="en-US" dirty="0" err="1" smtClean="0"/>
              <a:t>Spithill</a:t>
            </a:r>
            <a:r>
              <a:rPr lang="en-US" dirty="0" smtClean="0"/>
              <a:t> (America</a:t>
            </a:r>
            <a:r>
              <a:rPr lang="fr-FR" dirty="0" smtClean="0"/>
              <a:t>'</a:t>
            </a:r>
            <a:r>
              <a:rPr lang="en-US" dirty="0" smtClean="0"/>
              <a:t>s </a:t>
            </a:r>
            <a:r>
              <a:rPr lang="en-US" dirty="0"/>
              <a:t>Cup </a:t>
            </a:r>
            <a:r>
              <a:rPr lang="en-US" dirty="0" smtClean="0"/>
              <a:t>Captain):</a:t>
            </a:r>
          </a:p>
          <a:p>
            <a:r>
              <a:rPr lang="en-US" dirty="0" smtClean="0"/>
              <a:t>Give </a:t>
            </a:r>
            <a:r>
              <a:rPr lang="en-US" dirty="0"/>
              <a:t>clear directives. </a:t>
            </a:r>
          </a:p>
          <a:p>
            <a:pPr lvl="1"/>
            <a:r>
              <a:rPr lang="en-US" dirty="0"/>
              <a:t>Unclear commands lead to confusion and underperformance. Another morale drainer is inconsistency--when you hold different people to different standards or share information sometimes but not always</a:t>
            </a:r>
            <a:r>
              <a:rPr lang="en-US" dirty="0" smtClean="0"/>
              <a:t>.</a:t>
            </a:r>
            <a:endParaRPr lang="en-US" dirty="0"/>
          </a:p>
          <a:p>
            <a:r>
              <a:rPr lang="en-US" dirty="0"/>
              <a:t>Establish a clear goal. </a:t>
            </a:r>
          </a:p>
          <a:p>
            <a:pPr lvl="1"/>
            <a:r>
              <a:rPr lang="en-US" dirty="0"/>
              <a:t>Then remind your team of that shared mission when tempers flare or motivation flags. When lots of strong personalities are involved, it can be contentious. Focusing on the goal helps overcome ego speed bumps</a:t>
            </a:r>
            <a:r>
              <a:rPr lang="en-US" dirty="0" smtClean="0"/>
              <a:t>.</a:t>
            </a:r>
            <a:endParaRPr lang="en-US" dirty="0"/>
          </a:p>
          <a:p>
            <a:r>
              <a:rPr lang="en-US" dirty="0"/>
              <a:t>Own your mistakes.</a:t>
            </a:r>
          </a:p>
          <a:p>
            <a:pPr lvl="1"/>
            <a:r>
              <a:rPr lang="en-US" dirty="0"/>
              <a:t>That keeps you on top of any crisis. Start with an effective apology </a:t>
            </a:r>
            <a:r>
              <a:rPr lang="en-US" dirty="0" smtClean="0"/>
              <a:t>("Sorry</a:t>
            </a:r>
            <a:r>
              <a:rPr lang="en-US" dirty="0"/>
              <a:t>, I messed </a:t>
            </a:r>
            <a:r>
              <a:rPr lang="en-US" dirty="0" smtClean="0"/>
              <a:t>up")</a:t>
            </a:r>
            <a:r>
              <a:rPr lang="en-US" dirty="0"/>
              <a:t>, followed by an acknowledgement that you may have hurt the team. Then rekindle rapport by creating a plan to prevent future mistakes</a:t>
            </a:r>
            <a:r>
              <a:rPr lang="en-US" dirty="0" smtClean="0"/>
              <a:t>.</a:t>
            </a:r>
            <a:endParaRPr lang="en-US" dirty="0"/>
          </a:p>
          <a:p>
            <a:r>
              <a:rPr lang="en-US" dirty="0"/>
              <a:t>Open your mind.</a:t>
            </a:r>
          </a:p>
          <a:p>
            <a:pPr lvl="1"/>
            <a:r>
              <a:rPr lang="en-US" dirty="0"/>
              <a:t>In a dispute, you may tend to narrow your focus in defending your position. Consider yourself equal to your adversary, then mentally swap positions. </a:t>
            </a:r>
            <a:r>
              <a:rPr lang="en-US" dirty="0" smtClean="0"/>
              <a:t>"How </a:t>
            </a:r>
            <a:r>
              <a:rPr lang="en-US" dirty="0"/>
              <a:t>would you react in their situation, with their point of view</a:t>
            </a:r>
            <a:r>
              <a:rPr lang="en-US" dirty="0" smtClean="0"/>
              <a:t>?"</a:t>
            </a:r>
            <a:endParaRPr lang="en-US" dirty="0"/>
          </a:p>
        </p:txBody>
      </p:sp>
    </p:spTree>
    <p:extLst>
      <p:ext uri="{BB962C8B-B14F-4D97-AF65-F5344CB8AC3E}">
        <p14:creationId xmlns:p14="http://schemas.microsoft.com/office/powerpoint/2010/main" val="6652067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a:t>
            </a:r>
            <a:r>
              <a:rPr lang="fr-FR" dirty="0" smtClean="0"/>
              <a:t>’</a:t>
            </a:r>
            <a:r>
              <a:rPr lang="en-US" dirty="0" smtClean="0"/>
              <a:t>s Rules</a:t>
            </a:r>
            <a:endParaRPr lang="en-US" dirty="0"/>
          </a:p>
        </p:txBody>
      </p:sp>
      <p:sp>
        <p:nvSpPr>
          <p:cNvPr id="3" name="Content Placeholder 2"/>
          <p:cNvSpPr>
            <a:spLocks noGrp="1"/>
          </p:cNvSpPr>
          <p:nvPr>
            <p:ph idx="1"/>
          </p:nvPr>
        </p:nvSpPr>
        <p:spPr>
          <a:xfrm>
            <a:off x="498474" y="1981200"/>
            <a:ext cx="7556313" cy="4876800"/>
          </a:xfrm>
        </p:spPr>
        <p:txBody>
          <a:bodyPr>
            <a:normAutofit fontScale="92500" lnSpcReduction="20000"/>
          </a:bodyPr>
          <a:lstStyle/>
          <a:p>
            <a:r>
              <a:rPr lang="en-US" dirty="0" smtClean="0"/>
              <a:t>What kind of people were Robert</a:t>
            </a:r>
            <a:r>
              <a:rPr lang="fr-FR" dirty="0" smtClean="0"/>
              <a:t>’</a:t>
            </a:r>
            <a:r>
              <a:rPr lang="en-US" dirty="0" smtClean="0"/>
              <a:t>s Rules written for?</a:t>
            </a:r>
          </a:p>
          <a:p>
            <a:r>
              <a:rPr lang="en-US" dirty="0" smtClean="0"/>
              <a:t>Henry Robert was an army officer writing for other army officers, trying to keep them from killing each other in post Civil War legislatures</a:t>
            </a:r>
          </a:p>
          <a:p>
            <a:r>
              <a:rPr lang="en-US" dirty="0" smtClean="0"/>
              <a:t>He based his procedures on English parliamentary procedures</a:t>
            </a:r>
          </a:p>
          <a:p>
            <a:r>
              <a:rPr lang="en-US" dirty="0" smtClean="0"/>
              <a:t>Where did </a:t>
            </a:r>
            <a:r>
              <a:rPr lang="en-US" dirty="0"/>
              <a:t>English parliamentary </a:t>
            </a:r>
            <a:r>
              <a:rPr lang="en-US" dirty="0" smtClean="0"/>
              <a:t>procedures come from?</a:t>
            </a:r>
          </a:p>
          <a:p>
            <a:r>
              <a:rPr lang="en-US" dirty="0" smtClean="0"/>
              <a:t>They were developed over many centuries by the Celts, the Romans, the Saxons, the Vikings and the Normans, to stop army officers from killing each other in legislative sessions</a:t>
            </a:r>
          </a:p>
          <a:p>
            <a:r>
              <a:rPr lang="en-US" dirty="0" smtClean="0"/>
              <a:t>Who uses Robert</a:t>
            </a:r>
            <a:r>
              <a:rPr lang="fr-FR" dirty="0" smtClean="0"/>
              <a:t>’</a:t>
            </a:r>
            <a:r>
              <a:rPr lang="en-US" dirty="0" smtClean="0"/>
              <a:t>s Rules?  The US Congress. </a:t>
            </a:r>
            <a:r>
              <a:rPr lang="en-US" dirty="0"/>
              <a:t> </a:t>
            </a:r>
            <a:r>
              <a:rPr lang="en-US" dirty="0" smtClean="0"/>
              <a:t>Unmodified, it is a recipe for factionalism and conflict; this is why we have substantially modified it for our own legislative sessions</a:t>
            </a:r>
          </a:p>
          <a:p>
            <a:r>
              <a:rPr lang="en-US" dirty="0" smtClean="0"/>
              <a:t>It is neither designed nor suitable for a working committee</a:t>
            </a:r>
          </a:p>
        </p:txBody>
      </p:sp>
    </p:spTree>
    <p:extLst>
      <p:ext uri="{BB962C8B-B14F-4D97-AF65-F5344CB8AC3E}">
        <p14:creationId xmlns:p14="http://schemas.microsoft.com/office/powerpoint/2010/main" val="22105439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603" y="3124200"/>
            <a:ext cx="4210577" cy="871538"/>
          </a:xfrm>
        </p:spPr>
        <p:txBody>
          <a:bodyPr>
            <a:normAutofit/>
          </a:bodyPr>
          <a:lstStyle/>
          <a:p>
            <a:r>
              <a:rPr lang="en-US" dirty="0" smtClean="0"/>
              <a:t>Robert</a:t>
            </a:r>
            <a:r>
              <a:rPr lang="fr-FR" dirty="0" smtClean="0"/>
              <a:t>’</a:t>
            </a:r>
            <a:r>
              <a:rPr lang="en-US" dirty="0" smtClean="0"/>
              <a:t>s Rules of Order</a:t>
            </a:r>
            <a:endParaRPr lang="en-US" dirty="0"/>
          </a:p>
        </p:txBody>
      </p:sp>
      <p:sp>
        <p:nvSpPr>
          <p:cNvPr id="4" name="Text Placeholder 3"/>
          <p:cNvSpPr>
            <a:spLocks noGrp="1"/>
          </p:cNvSpPr>
          <p:nvPr>
            <p:ph type="body" sz="half" idx="2"/>
          </p:nvPr>
        </p:nvSpPr>
        <p:spPr>
          <a:xfrm>
            <a:off x="4509604" y="3995737"/>
            <a:ext cx="4210576" cy="2558912"/>
          </a:xfrm>
        </p:spPr>
        <p:txBody>
          <a:bodyPr/>
          <a:lstStyle/>
          <a:p>
            <a:r>
              <a:rPr lang="en-US" dirty="0"/>
              <a:t>Alice Collier </a:t>
            </a:r>
            <a:r>
              <a:rPr lang="en-US" dirty="0" smtClean="0"/>
              <a:t>Cochran:</a:t>
            </a:r>
          </a:p>
          <a:p>
            <a:r>
              <a:rPr lang="en-US" dirty="0" smtClean="0"/>
              <a:t>Roberta</a:t>
            </a:r>
            <a:r>
              <a:rPr lang="fr-FR" dirty="0" smtClean="0"/>
              <a:t>’</a:t>
            </a:r>
            <a:r>
              <a:rPr lang="en-US" dirty="0" smtClean="0"/>
              <a:t>s </a:t>
            </a:r>
            <a:r>
              <a:rPr lang="en-US" dirty="0"/>
              <a:t>Rules of Order: Sail Through Meetings for Stellar Results Without the </a:t>
            </a:r>
            <a:r>
              <a:rPr lang="en-US" dirty="0" smtClean="0"/>
              <a:t>Gavel</a:t>
            </a:r>
          </a:p>
          <a:p>
            <a:r>
              <a:rPr lang="en-US" dirty="0" smtClean="0"/>
              <a:t>Paperback $23</a:t>
            </a:r>
            <a:endParaRPr lang="en-US" dirty="0"/>
          </a:p>
          <a:p>
            <a:r>
              <a:rPr lang="en-US" dirty="0" smtClean="0"/>
              <a:t>Kindle $18</a:t>
            </a:r>
          </a:p>
        </p:txBody>
      </p:sp>
      <p:pic>
        <p:nvPicPr>
          <p:cNvPr id="3" name="Picture 2" descr="Robert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669" y="498970"/>
            <a:ext cx="3962773" cy="5919597"/>
          </a:xfrm>
          <a:prstGeom prst="rect">
            <a:avLst/>
          </a:prstGeom>
        </p:spPr>
      </p:pic>
    </p:spTree>
    <p:extLst>
      <p:ext uri="{BB962C8B-B14F-4D97-AF65-F5344CB8AC3E}">
        <p14:creationId xmlns:p14="http://schemas.microsoft.com/office/powerpoint/2010/main" val="25333780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Roberta</a:t>
            </a:r>
            <a:r>
              <a:rPr lang="fr-FR" dirty="0" smtClean="0"/>
              <a:t>'</a:t>
            </a:r>
            <a:r>
              <a:rPr lang="en-US" dirty="0" smtClean="0"/>
              <a:t>s Rules</a:t>
            </a:r>
            <a:endParaRPr lang="en-US" dirty="0"/>
          </a:p>
        </p:txBody>
      </p:sp>
      <p:sp>
        <p:nvSpPr>
          <p:cNvPr id="3" name="Content Placeholder 2"/>
          <p:cNvSpPr>
            <a:spLocks noGrp="1"/>
          </p:cNvSpPr>
          <p:nvPr>
            <p:ph idx="1"/>
          </p:nvPr>
        </p:nvSpPr>
        <p:spPr>
          <a:xfrm>
            <a:off x="498474" y="1981200"/>
            <a:ext cx="7556313" cy="4686851"/>
          </a:xfrm>
        </p:spPr>
        <p:txBody>
          <a:bodyPr>
            <a:normAutofit fontScale="92500" lnSpcReduction="10000"/>
          </a:bodyPr>
          <a:lstStyle/>
          <a:p>
            <a:r>
              <a:rPr lang="en-US" dirty="0" smtClean="0"/>
              <a:t>Not rules at all, actually</a:t>
            </a:r>
          </a:p>
          <a:p>
            <a:r>
              <a:rPr lang="en-US" dirty="0" smtClean="0"/>
              <a:t>Suggestions </a:t>
            </a:r>
            <a:r>
              <a:rPr lang="en-US" dirty="0"/>
              <a:t>and guidelines for small non-profit </a:t>
            </a:r>
            <a:r>
              <a:rPr lang="en-US" dirty="0" smtClean="0"/>
              <a:t>boards:</a:t>
            </a:r>
          </a:p>
          <a:p>
            <a:pPr lvl="1"/>
            <a:r>
              <a:rPr lang="en-US" dirty="0" smtClean="0"/>
              <a:t>Decision making</a:t>
            </a:r>
          </a:p>
          <a:p>
            <a:pPr lvl="1"/>
            <a:r>
              <a:rPr lang="en-US" dirty="0" smtClean="0"/>
              <a:t>Planning </a:t>
            </a:r>
            <a:r>
              <a:rPr lang="en-US" dirty="0"/>
              <a:t>and running </a:t>
            </a:r>
            <a:r>
              <a:rPr lang="en-US" dirty="0" smtClean="0"/>
              <a:t>meetings</a:t>
            </a:r>
          </a:p>
          <a:p>
            <a:pPr lvl="1"/>
            <a:r>
              <a:rPr lang="en-US" dirty="0" smtClean="0"/>
              <a:t>Keeping </a:t>
            </a:r>
            <a:r>
              <a:rPr lang="en-US" dirty="0"/>
              <a:t>discussions focused and </a:t>
            </a:r>
            <a:r>
              <a:rPr lang="en-US" dirty="0" smtClean="0"/>
              <a:t>productive</a:t>
            </a:r>
          </a:p>
          <a:p>
            <a:pPr lvl="1"/>
            <a:r>
              <a:rPr lang="en-US" dirty="0" smtClean="0"/>
              <a:t>Designing </a:t>
            </a:r>
            <a:r>
              <a:rPr lang="en-US" dirty="0"/>
              <a:t>the </a:t>
            </a:r>
            <a:r>
              <a:rPr lang="en-US" dirty="0" smtClean="0"/>
              <a:t>organization</a:t>
            </a:r>
            <a:r>
              <a:rPr lang="fr-FR" dirty="0" smtClean="0"/>
              <a:t>'</a:t>
            </a:r>
            <a:r>
              <a:rPr lang="en-US" dirty="0" smtClean="0"/>
              <a:t>s </a:t>
            </a:r>
            <a:r>
              <a:rPr lang="en-US" dirty="0"/>
              <a:t>structure (governance and by-laws</a:t>
            </a:r>
            <a:r>
              <a:rPr lang="en-US" dirty="0" smtClean="0"/>
              <a:t>)</a:t>
            </a:r>
          </a:p>
          <a:p>
            <a:r>
              <a:rPr lang="en-US" dirty="0" smtClean="0"/>
              <a:t>It is built around principles that will be comfortable to everyone in the program:</a:t>
            </a:r>
          </a:p>
          <a:p>
            <a:pPr lvl="1"/>
            <a:r>
              <a:rPr lang="en-US" dirty="0" smtClean="0"/>
              <a:t>Inclusion</a:t>
            </a:r>
          </a:p>
          <a:p>
            <a:pPr lvl="1"/>
            <a:r>
              <a:rPr lang="en-US" dirty="0" smtClean="0"/>
              <a:t>Consensus</a:t>
            </a:r>
          </a:p>
          <a:p>
            <a:pPr lvl="1"/>
            <a:r>
              <a:rPr lang="en-US" dirty="0" smtClean="0"/>
              <a:t>Vision</a:t>
            </a:r>
          </a:p>
          <a:p>
            <a:r>
              <a:rPr lang="en-US" dirty="0"/>
              <a:t>If you are here, it is because you are interested in how to run a small non-profit </a:t>
            </a:r>
            <a:r>
              <a:rPr lang="en-US" dirty="0" smtClean="0"/>
              <a:t>board: buy </a:t>
            </a:r>
            <a:r>
              <a:rPr lang="en-US" dirty="0"/>
              <a:t>the book and read it</a:t>
            </a:r>
            <a:r>
              <a:rPr lang="en-US" dirty="0" smtClean="0"/>
              <a:t>!</a:t>
            </a:r>
            <a:endParaRPr lang="en-US" dirty="0"/>
          </a:p>
        </p:txBody>
      </p:sp>
      <p:sp>
        <p:nvSpPr>
          <p:cNvPr id="4" name="Oval Callout 3"/>
          <p:cNvSpPr/>
          <p:nvPr/>
        </p:nvSpPr>
        <p:spPr>
          <a:xfrm>
            <a:off x="5901267" y="4876800"/>
            <a:ext cx="3047998" cy="868891"/>
          </a:xfrm>
          <a:prstGeom prst="wedgeEllipseCallout">
            <a:avLst>
              <a:gd name="adj1" fmla="val -32240"/>
              <a:gd name="adj2" fmla="val 70909"/>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200" dirty="0" smtClean="0"/>
              <a:t>This is my recommendation, I am not suggesting UA endorse this book</a:t>
            </a:r>
            <a:endParaRPr lang="en-US" sz="1200" dirty="0"/>
          </a:p>
        </p:txBody>
      </p:sp>
    </p:spTree>
    <p:extLst>
      <p:ext uri="{BB962C8B-B14F-4D97-AF65-F5344CB8AC3E}">
        <p14:creationId xmlns:p14="http://schemas.microsoft.com/office/powerpoint/2010/main" val="13371285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603" y="3124200"/>
            <a:ext cx="4210577" cy="871538"/>
          </a:xfrm>
        </p:spPr>
        <p:txBody>
          <a:bodyPr>
            <a:normAutofit/>
          </a:bodyPr>
          <a:lstStyle/>
          <a:p>
            <a:r>
              <a:rPr lang="en-US" dirty="0" smtClean="0"/>
              <a:t>So what do we do now?</a:t>
            </a:r>
            <a:endParaRPr lang="en-US" dirty="0"/>
          </a:p>
        </p:txBody>
      </p:sp>
      <p:pic>
        <p:nvPicPr>
          <p:cNvPr id="3" name="Picture 2" descr="Mo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4" y="1088720"/>
            <a:ext cx="4345555" cy="5216443"/>
          </a:xfrm>
          <a:prstGeom prst="rect">
            <a:avLst/>
          </a:prstGeom>
        </p:spPr>
      </p:pic>
    </p:spTree>
    <p:extLst>
      <p:ext uri="{BB962C8B-B14F-4D97-AF65-F5344CB8AC3E}">
        <p14:creationId xmlns:p14="http://schemas.microsoft.com/office/powerpoint/2010/main" val="20487682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 &amp; Meetings</a:t>
            </a:r>
            <a:endParaRPr lang="en-US" dirty="0"/>
          </a:p>
        </p:txBody>
      </p:sp>
      <p:sp>
        <p:nvSpPr>
          <p:cNvPr id="3" name="Content Placeholder 2"/>
          <p:cNvSpPr>
            <a:spLocks noGrp="1"/>
          </p:cNvSpPr>
          <p:nvPr>
            <p:ph idx="1"/>
          </p:nvPr>
        </p:nvSpPr>
        <p:spPr>
          <a:xfrm>
            <a:off x="498474" y="1981200"/>
            <a:ext cx="7556313" cy="4876800"/>
          </a:xfrm>
        </p:spPr>
        <p:txBody>
          <a:bodyPr>
            <a:normAutofit lnSpcReduction="10000"/>
          </a:bodyPr>
          <a:lstStyle/>
          <a:p>
            <a:r>
              <a:rPr lang="en-US" dirty="0" smtClean="0"/>
              <a:t>We have set up a whole bunch of committees to go away and do the work of the WSC between now and next year</a:t>
            </a:r>
          </a:p>
          <a:p>
            <a:r>
              <a:rPr lang="en-US" dirty="0" smtClean="0"/>
              <a:t>We did the same thing last year; only five of the twelve committees we set up then even met; only two presented substantive work </a:t>
            </a:r>
            <a:r>
              <a:rPr lang="en-US" dirty="0" smtClean="0"/>
              <a:t>product at </a:t>
            </a:r>
            <a:r>
              <a:rPr lang="en-US" dirty="0" smtClean="0"/>
              <a:t>the conference</a:t>
            </a:r>
          </a:p>
          <a:p>
            <a:r>
              <a:rPr lang="en-US" dirty="0" smtClean="0"/>
              <a:t>How do we make it different this year?</a:t>
            </a:r>
          </a:p>
          <a:p>
            <a:r>
              <a:rPr lang="en-US" dirty="0" smtClean="0"/>
              <a:t>If there are rules for making a committee work, or a magic wand we can wave to make it happen, please let me know!</a:t>
            </a:r>
          </a:p>
          <a:p>
            <a:r>
              <a:rPr lang="en-US" dirty="0" smtClean="0"/>
              <a:t>In the meantime, here are my suggestions, based on: </a:t>
            </a:r>
          </a:p>
          <a:p>
            <a:pPr lvl="1"/>
            <a:r>
              <a:rPr lang="en-US" dirty="0" smtClean="0"/>
              <a:t>Things that some very successful businesses do</a:t>
            </a:r>
          </a:p>
          <a:p>
            <a:pPr lvl="1"/>
            <a:r>
              <a:rPr lang="en-US" dirty="0" smtClean="0"/>
              <a:t>Things that we do in our recovery from underearning</a:t>
            </a:r>
          </a:p>
          <a:p>
            <a:pPr lvl="1"/>
            <a:r>
              <a:rPr lang="en-US" dirty="0" smtClean="0"/>
              <a:t>Things that appeared to work with the Literature Committee</a:t>
            </a:r>
          </a:p>
        </p:txBody>
      </p:sp>
    </p:spTree>
    <p:extLst>
      <p:ext uri="{BB962C8B-B14F-4D97-AF65-F5344CB8AC3E}">
        <p14:creationId xmlns:p14="http://schemas.microsoft.com/office/powerpoint/2010/main" val="6171441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Committee Meetings</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smtClean="0"/>
              <a:t>There are no rules, but there is one thing to keep in mind!</a:t>
            </a:r>
          </a:p>
          <a:p>
            <a:r>
              <a:rPr lang="en-US" dirty="0" smtClean="0"/>
              <a:t>In the business world, group meetings are seen as very expensive, whether in person or on the phone</a:t>
            </a:r>
          </a:p>
          <a:p>
            <a:r>
              <a:rPr lang="en-US" dirty="0" smtClean="0"/>
              <a:t>With that in mind, we need to use them for the things that we most want to get done:</a:t>
            </a:r>
          </a:p>
          <a:p>
            <a:pPr lvl="1"/>
            <a:r>
              <a:rPr lang="en-US" dirty="0"/>
              <a:t>Brain-storming</a:t>
            </a:r>
          </a:p>
          <a:p>
            <a:pPr lvl="1"/>
            <a:r>
              <a:rPr lang="en-US" dirty="0" smtClean="0"/>
              <a:t>Coming to agreement</a:t>
            </a:r>
          </a:p>
          <a:p>
            <a:r>
              <a:rPr lang="en-US" dirty="0" smtClean="0"/>
              <a:t>Everything else can be done offline:</a:t>
            </a:r>
          </a:p>
          <a:p>
            <a:pPr lvl="1"/>
            <a:r>
              <a:rPr lang="en-US" dirty="0" smtClean="0"/>
              <a:t>Reading things out</a:t>
            </a:r>
          </a:p>
          <a:p>
            <a:pPr lvl="1"/>
            <a:r>
              <a:rPr lang="en-US" dirty="0" smtClean="0"/>
              <a:t>Doing the things the group has agreed needs to be done</a:t>
            </a:r>
          </a:p>
          <a:p>
            <a:pPr lvl="1"/>
            <a:r>
              <a:rPr lang="en-US" dirty="0" smtClean="0"/>
              <a:t>Role-playing nineteenth century army officers and US Congressmen</a:t>
            </a:r>
          </a:p>
        </p:txBody>
      </p:sp>
      <p:sp>
        <p:nvSpPr>
          <p:cNvPr id="4" name="Oval Callout 3"/>
          <p:cNvSpPr/>
          <p:nvPr/>
        </p:nvSpPr>
        <p:spPr>
          <a:xfrm>
            <a:off x="5125517" y="4008874"/>
            <a:ext cx="3934854" cy="1099931"/>
          </a:xfrm>
          <a:prstGeom prst="wedgeEllipseCallout">
            <a:avLst>
              <a:gd name="adj1" fmla="val -38116"/>
              <a:gd name="adj2" fmla="val -5453"/>
            </a:avLst>
          </a:prstGeom>
        </p:spPr>
        <p:style>
          <a:lnRef idx="1">
            <a:schemeClr val="accent5"/>
          </a:lnRef>
          <a:fillRef idx="3">
            <a:schemeClr val="accent5"/>
          </a:fillRef>
          <a:effectRef idx="2">
            <a:schemeClr val="accent5"/>
          </a:effectRef>
          <a:fontRef idx="minor">
            <a:schemeClr val="lt1"/>
          </a:fontRef>
        </p:style>
        <p:txBody>
          <a:bodyPr wrap="none" rtlCol="0" anchor="ctr"/>
          <a:lstStyle/>
          <a:p>
            <a:pPr algn="ctr"/>
            <a:r>
              <a:rPr lang="en-US" sz="1200" dirty="0" smtClean="0"/>
              <a:t>Add up the hourly </a:t>
            </a:r>
            <a:r>
              <a:rPr lang="en-US" sz="1200" dirty="0" smtClean="0"/>
              <a:t>rate </a:t>
            </a:r>
            <a:r>
              <a:rPr lang="en-US" sz="1200" dirty="0" smtClean="0"/>
              <a:t>of everyone </a:t>
            </a:r>
            <a:endParaRPr lang="en-US" sz="1200" dirty="0" smtClean="0"/>
          </a:p>
          <a:p>
            <a:pPr algn="ctr"/>
            <a:r>
              <a:rPr lang="en-US" sz="1200" dirty="0" smtClean="0"/>
              <a:t>at </a:t>
            </a:r>
            <a:r>
              <a:rPr lang="en-US" sz="1200" dirty="0" smtClean="0"/>
              <a:t>the meeting, multiply by the length of the </a:t>
            </a:r>
            <a:endParaRPr lang="en-US" sz="1200" dirty="0" smtClean="0"/>
          </a:p>
          <a:p>
            <a:pPr algn="ctr"/>
            <a:r>
              <a:rPr lang="en-US" sz="1200" dirty="0" smtClean="0"/>
              <a:t>meeting</a:t>
            </a:r>
            <a:r>
              <a:rPr lang="en-US" sz="1200" dirty="0" smtClean="0"/>
              <a:t>: </a:t>
            </a:r>
            <a:r>
              <a:rPr lang="en-US" sz="1200" dirty="0" smtClean="0"/>
              <a:t>that </a:t>
            </a:r>
            <a:r>
              <a:rPr lang="en-US" sz="1200" dirty="0" smtClean="0"/>
              <a:t>is the cost of the </a:t>
            </a:r>
            <a:r>
              <a:rPr lang="en-US" sz="1200" dirty="0" smtClean="0"/>
              <a:t>meeting; if travel or </a:t>
            </a:r>
          </a:p>
          <a:p>
            <a:pPr algn="ctr"/>
            <a:r>
              <a:rPr lang="en-US" sz="1200" dirty="0" smtClean="0"/>
              <a:t>other costs </a:t>
            </a:r>
            <a:r>
              <a:rPr lang="en-US" sz="1200" dirty="0" smtClean="0"/>
              <a:t>are involved, add those as well</a:t>
            </a:r>
            <a:endParaRPr lang="en-US" sz="1200" dirty="0"/>
          </a:p>
        </p:txBody>
      </p:sp>
    </p:spTree>
    <p:extLst>
      <p:ext uri="{BB962C8B-B14F-4D97-AF65-F5344CB8AC3E}">
        <p14:creationId xmlns:p14="http://schemas.microsoft.com/office/powerpoint/2010/main" val="38559736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a:t>
            </a:r>
            <a:endParaRPr lang="en-US" dirty="0"/>
          </a:p>
        </p:txBody>
      </p:sp>
      <p:sp>
        <p:nvSpPr>
          <p:cNvPr id="3" name="Content Placeholder 2"/>
          <p:cNvSpPr>
            <a:spLocks noGrp="1"/>
          </p:cNvSpPr>
          <p:nvPr>
            <p:ph idx="1"/>
          </p:nvPr>
        </p:nvSpPr>
        <p:spPr/>
        <p:txBody>
          <a:bodyPr/>
          <a:lstStyle/>
          <a:p>
            <a:r>
              <a:rPr lang="en-US" dirty="0" smtClean="0"/>
              <a:t>To be productive, we need to look at:</a:t>
            </a:r>
          </a:p>
          <a:p>
            <a:endParaRPr lang="en-US" dirty="0"/>
          </a:p>
          <a:p>
            <a:pPr marL="0" indent="0">
              <a:buNone/>
            </a:pPr>
            <a:endParaRPr lang="en-US" dirty="0" smtClean="0"/>
          </a:p>
          <a:p>
            <a:r>
              <a:rPr lang="en-US" dirty="0" smtClean="0"/>
              <a:t>If we focus only on process, without regard to people, we </a:t>
            </a:r>
            <a:r>
              <a:rPr lang="en-US" b="1" i="1" dirty="0" smtClean="0"/>
              <a:t>cannot</a:t>
            </a:r>
            <a:r>
              <a:rPr lang="en-US" dirty="0" smtClean="0"/>
              <a:t> be productive</a:t>
            </a:r>
          </a:p>
        </p:txBody>
      </p:sp>
      <p:sp>
        <p:nvSpPr>
          <p:cNvPr id="4" name="TextBox 3"/>
          <p:cNvSpPr txBox="1"/>
          <p:nvPr/>
        </p:nvSpPr>
        <p:spPr>
          <a:xfrm>
            <a:off x="1723626" y="2824827"/>
            <a:ext cx="1884651" cy="523220"/>
          </a:xfrm>
          <a:prstGeom prst="rect">
            <a:avLst/>
          </a:prstGeom>
          <a:noFill/>
        </p:spPr>
        <p:txBody>
          <a:bodyPr wrap="none" rtlCol="0">
            <a:spAutoFit/>
          </a:bodyPr>
          <a:lstStyle/>
          <a:p>
            <a:r>
              <a:rPr lang="en-US" sz="2800" b="1" dirty="0" smtClean="0"/>
              <a:t>PROCESS</a:t>
            </a:r>
            <a:endParaRPr lang="en-US" sz="2800" b="1" dirty="0"/>
          </a:p>
        </p:txBody>
      </p:sp>
      <p:sp>
        <p:nvSpPr>
          <p:cNvPr id="5" name="TextBox 4"/>
          <p:cNvSpPr txBox="1"/>
          <p:nvPr/>
        </p:nvSpPr>
        <p:spPr>
          <a:xfrm>
            <a:off x="5345189" y="2824827"/>
            <a:ext cx="1681270" cy="523220"/>
          </a:xfrm>
          <a:prstGeom prst="rect">
            <a:avLst/>
          </a:prstGeom>
          <a:noFill/>
        </p:spPr>
        <p:txBody>
          <a:bodyPr wrap="none" rtlCol="0">
            <a:spAutoFit/>
          </a:bodyPr>
          <a:lstStyle/>
          <a:p>
            <a:r>
              <a:rPr lang="en-US" sz="2800" b="1" dirty="0" smtClean="0"/>
              <a:t>PEOPLE</a:t>
            </a:r>
            <a:endParaRPr lang="en-US" sz="2800" b="1" dirty="0"/>
          </a:p>
        </p:txBody>
      </p:sp>
    </p:spTree>
    <p:extLst>
      <p:ext uri="{BB962C8B-B14F-4D97-AF65-F5344CB8AC3E}">
        <p14:creationId xmlns:p14="http://schemas.microsoft.com/office/powerpoint/2010/main" val="4575044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2111</TotalTime>
  <Words>1924</Words>
  <Application>Microsoft Macintosh PowerPoint</Application>
  <PresentationFormat>On-screen Show (4:3)</PresentationFormat>
  <Paragraphs>225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Advantage</vt:lpstr>
      <vt:lpstr>Beyond Robert’s Rules</vt:lpstr>
      <vt:lpstr>We know what bad looks like!</vt:lpstr>
      <vt:lpstr>Robert’s Rules</vt:lpstr>
      <vt:lpstr>Robert’s Rules of Order</vt:lpstr>
      <vt:lpstr>Roberta's Rules</vt:lpstr>
      <vt:lpstr>So what do we do now?</vt:lpstr>
      <vt:lpstr>Committees &amp; Meetings</vt:lpstr>
      <vt:lpstr>The Cost of Committee Meetings</vt:lpstr>
      <vt:lpstr>Productivity</vt:lpstr>
      <vt:lpstr>Underearners Anonymous</vt:lpstr>
      <vt:lpstr>Underearners Anonymous</vt:lpstr>
      <vt:lpstr>Underearners Anonymous</vt:lpstr>
      <vt:lpstr>Running Committees The UA Way</vt:lpstr>
      <vt:lpstr>Running Committees The UA Way</vt:lpstr>
      <vt:lpstr>Running Committees The UA Way</vt:lpstr>
      <vt:lpstr>Running Committees The UA Way</vt:lpstr>
      <vt:lpstr>Running Committees The UA Way</vt:lpstr>
      <vt:lpstr>Running Committees The UA Way</vt:lpstr>
      <vt:lpstr>Roles</vt:lpstr>
      <vt:lpstr>Roles</vt:lpstr>
      <vt:lpstr>Roles</vt:lpstr>
      <vt:lpstr>Substantial Agreement</vt:lpstr>
      <vt:lpstr>Substantial Agreement</vt:lpstr>
      <vt:lpstr>A UA Approach to Motions</vt:lpstr>
      <vt:lpstr>Being Effective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Roberta’s Rules</dc:title>
  <dc:creator>Peter S</dc:creator>
  <cp:lastModifiedBy>Peter S</cp:lastModifiedBy>
  <cp:revision>83</cp:revision>
  <dcterms:created xsi:type="dcterms:W3CDTF">2013-08-28T14:16:40Z</dcterms:created>
  <dcterms:modified xsi:type="dcterms:W3CDTF">2013-09-02T21:12:08Z</dcterms:modified>
</cp:coreProperties>
</file>